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361" r:id="rId3"/>
    <p:sldId id="360" r:id="rId4"/>
    <p:sldId id="323" r:id="rId5"/>
    <p:sldId id="304" r:id="rId6"/>
    <p:sldId id="363" r:id="rId7"/>
    <p:sldId id="365" r:id="rId8"/>
    <p:sldId id="366" r:id="rId9"/>
    <p:sldId id="368" r:id="rId10"/>
    <p:sldId id="352" r:id="rId11"/>
    <p:sldId id="369" r:id="rId12"/>
    <p:sldId id="370" r:id="rId13"/>
    <p:sldId id="372" r:id="rId14"/>
    <p:sldId id="376" r:id="rId15"/>
    <p:sldId id="377" r:id="rId16"/>
    <p:sldId id="373" r:id="rId17"/>
    <p:sldId id="374" r:id="rId18"/>
    <p:sldId id="375" r:id="rId19"/>
    <p:sldId id="289" r:id="rId20"/>
  </p:sldIdLst>
  <p:sldSz cx="10080625" cy="567055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C2E"/>
    <a:srgbClr val="212121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9466" autoAdjust="0"/>
  </p:normalViewPr>
  <p:slideViewPr>
    <p:cSldViewPr>
      <p:cViewPr varScale="1">
        <p:scale>
          <a:sx n="134" d="100"/>
          <a:sy n="134" d="100"/>
        </p:scale>
        <p:origin x="462" y="96"/>
      </p:cViewPr>
      <p:guideLst>
        <p:guide orient="horz" pos="1786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0CF71E-AF8E-4920-B0F4-BCA39EA8401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DC5281-7513-4169-9F11-466A51E54AA2}">
      <dgm:prSet custT="1"/>
      <dgm:spPr/>
      <dgm:t>
        <a:bodyPr/>
        <a:lstStyle/>
        <a:p>
          <a:pPr algn="ctr" rtl="0"/>
          <a:r>
            <a:rPr lang="ru-RU" sz="105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Международные отношения:</a:t>
          </a:r>
        </a:p>
        <a:p>
          <a:pPr algn="l" rtl="0"/>
          <a:r>
            <a:rPr lang="ru-RU" sz="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Международное регионоведение;</a:t>
          </a:r>
        </a:p>
        <a:p>
          <a:pPr algn="l" rtl="0"/>
          <a:r>
            <a:rPr lang="ru-RU" sz="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Международная безопасность;</a:t>
          </a:r>
        </a:p>
        <a:p>
          <a:pPr algn="l" rtl="0"/>
          <a:r>
            <a:rPr lang="ru-RU" sz="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Мировая политика и глобальное развитие;</a:t>
          </a:r>
        </a:p>
        <a:p>
          <a:pPr algn="l" rtl="0"/>
          <a:r>
            <a:rPr lang="ru-RU" sz="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Дипломатия и современная дипломатическая система </a:t>
          </a:r>
          <a:r>
            <a:rPr lang="ru-RU" sz="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(только на очной форме).</a:t>
          </a:r>
          <a:endParaRPr lang="ru-RU" sz="8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E075FF-398B-423B-A84F-342CE8BB50CF}" type="parTrans" cxnId="{E9DA7BF0-5F9A-4B6D-9F8D-02AB4C224AE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047BAB-170B-47EA-8BEA-06006332B738}" type="sibTrans" cxnId="{E9DA7BF0-5F9A-4B6D-9F8D-02AB4C224AE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5AC0F4-DFD9-4D14-8D07-C5DE1E0BACBE}">
      <dgm:prSet custT="1"/>
      <dgm:spPr/>
      <dgm:t>
        <a:bodyPr/>
        <a:lstStyle/>
        <a:p>
          <a:pPr algn="ctr" rtl="0"/>
          <a:r>
            <a:rPr lang="ru-RU" sz="13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Экономика:</a:t>
          </a:r>
        </a:p>
        <a:p>
          <a:pPr algn="l" rtl="0"/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экономика;</a:t>
          </a:r>
        </a:p>
        <a:p>
          <a:pPr algn="l" rtl="0"/>
          <a:r>
            <a:rPr lang="ru-RU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Международный бизнес.</a:t>
          </a:r>
          <a:endParaRPr lang="ru-RU" sz="11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31D9B4-FA14-4B7F-AE9B-AA2E2679368C}" type="parTrans" cxnId="{E21FAA75-D247-421D-8871-9CEDF203169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7AFE6-3C8C-46A3-824A-D7EA86D98E48}" type="sibTrans" cxnId="{E21FAA75-D247-421D-8871-9CEDF203169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3BBED-1365-4991-B61E-A9E76915A4EC}">
      <dgm:prSet custT="1"/>
      <dgm:spPr/>
      <dgm:t>
        <a:bodyPr/>
        <a:lstStyle/>
        <a:p>
          <a:pPr algn="ctr" rtl="0"/>
          <a:r>
            <a:rPr lang="ru-RU" sz="13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Юриспруденция:</a:t>
          </a:r>
        </a:p>
        <a:p>
          <a:pPr algn="l" rtl="0"/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Международное право;</a:t>
          </a:r>
        </a:p>
        <a:p>
          <a:pPr algn="l" rtl="0"/>
          <a:r>
            <a:rPr lang="ru-RU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Международное коммерческое право </a:t>
          </a:r>
          <a:r>
            <a:rPr lang="ru-RU" sz="11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(только на очной форме).</a:t>
          </a:r>
          <a:endParaRPr lang="ru-RU" sz="11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1D4BBA-7B6E-4044-9B91-AF4B2B16CC76}" type="parTrans" cxnId="{570F6A17-7FE9-4491-8BBD-8B8C68E5AE7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06DE7-70F1-453A-B125-B33EBFB09FA1}" type="sibTrans" cxnId="{570F6A17-7FE9-4491-8BBD-8B8C68E5AE7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91A620-E9C4-4689-95DF-724E60D7898A}">
      <dgm:prSet custT="1"/>
      <dgm:spPr/>
      <dgm:t>
        <a:bodyPr/>
        <a:lstStyle/>
        <a:p>
          <a:pPr algn="ctr" rtl="0"/>
          <a:r>
            <a:rPr lang="ru-RU" sz="13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Менеджмент</a:t>
          </a:r>
          <a:r>
            <a:rPr lang="ru-RU" sz="11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algn="l" rtl="0"/>
          <a:r>
            <a:rPr lang="ru-RU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Международное администрирование и управление рисками.</a:t>
          </a:r>
          <a:endParaRPr lang="ru-RU" sz="11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E5375-FC36-448E-B743-0045B99E9698}" type="parTrans" cxnId="{10AC2FD2-EBA2-493D-AC5A-3EC63E5221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5C4969-E33E-4B9E-93C6-64156F06FAAE}" type="sibTrans" cxnId="{10AC2FD2-EBA2-493D-AC5A-3EC63E5221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6429B-52FB-467D-8414-9BFF6D6F873F}" type="pres">
      <dgm:prSet presAssocID="{060CF71E-AF8E-4920-B0F4-BCA39EA8401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9A313F-041C-4A43-80F8-1731B9914B3D}" type="pres">
      <dgm:prSet presAssocID="{060CF71E-AF8E-4920-B0F4-BCA39EA84010}" presName="diamond" presStyleLbl="bgShp" presStyleIdx="0" presStyleCnt="1"/>
      <dgm:spPr/>
    </dgm:pt>
    <dgm:pt modelId="{18647813-BDEA-40D7-8E62-88870934D400}" type="pres">
      <dgm:prSet presAssocID="{060CF71E-AF8E-4920-B0F4-BCA39EA8401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47024-5877-4B39-9F36-B2356FDE7067}" type="pres">
      <dgm:prSet presAssocID="{060CF71E-AF8E-4920-B0F4-BCA39EA8401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16759-EC95-456C-8A66-A5C82CB42ECA}" type="pres">
      <dgm:prSet presAssocID="{060CF71E-AF8E-4920-B0F4-BCA39EA8401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DCB57-D027-4BCC-89EB-5770946D06EC}" type="pres">
      <dgm:prSet presAssocID="{060CF71E-AF8E-4920-B0F4-BCA39EA8401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B4B2CD-6EF5-42B4-B558-0E0D0826DB89}" type="presOf" srcId="{11DC5281-7513-4169-9F11-466A51E54AA2}" destId="{18647813-BDEA-40D7-8E62-88870934D400}" srcOrd="0" destOrd="0" presId="urn:microsoft.com/office/officeart/2005/8/layout/matrix3"/>
    <dgm:cxn modelId="{B6FED5C9-E265-42C5-81E3-36C67490922A}" type="presOf" srcId="{35D3BBED-1365-4991-B61E-A9E76915A4EC}" destId="{85416759-EC95-456C-8A66-A5C82CB42ECA}" srcOrd="0" destOrd="0" presId="urn:microsoft.com/office/officeart/2005/8/layout/matrix3"/>
    <dgm:cxn modelId="{E21FAA75-D247-421D-8871-9CEDF203169C}" srcId="{060CF71E-AF8E-4920-B0F4-BCA39EA84010}" destId="{5F5AC0F4-DFD9-4D14-8D07-C5DE1E0BACBE}" srcOrd="1" destOrd="0" parTransId="{9831D9B4-FA14-4B7F-AE9B-AA2E2679368C}" sibTransId="{BF77AFE6-3C8C-46A3-824A-D7EA86D98E48}"/>
    <dgm:cxn modelId="{9881241B-CF3F-49C4-80A2-EDA766066D7D}" type="presOf" srcId="{060CF71E-AF8E-4920-B0F4-BCA39EA84010}" destId="{2B76429B-52FB-467D-8414-9BFF6D6F873F}" srcOrd="0" destOrd="0" presId="urn:microsoft.com/office/officeart/2005/8/layout/matrix3"/>
    <dgm:cxn modelId="{10AC2FD2-EBA2-493D-AC5A-3EC63E5221A4}" srcId="{060CF71E-AF8E-4920-B0F4-BCA39EA84010}" destId="{A291A620-E9C4-4689-95DF-724E60D7898A}" srcOrd="3" destOrd="0" parTransId="{30CE5375-FC36-448E-B743-0045B99E9698}" sibTransId="{D65C4969-E33E-4B9E-93C6-64156F06FAAE}"/>
    <dgm:cxn modelId="{719D7B7D-8DF4-45FB-AAA0-7AB54936272B}" type="presOf" srcId="{5F5AC0F4-DFD9-4D14-8D07-C5DE1E0BACBE}" destId="{48547024-5877-4B39-9F36-B2356FDE7067}" srcOrd="0" destOrd="0" presId="urn:microsoft.com/office/officeart/2005/8/layout/matrix3"/>
    <dgm:cxn modelId="{E9DA7BF0-5F9A-4B6D-9F8D-02AB4C224AEB}" srcId="{060CF71E-AF8E-4920-B0F4-BCA39EA84010}" destId="{11DC5281-7513-4169-9F11-466A51E54AA2}" srcOrd="0" destOrd="0" parTransId="{D1E075FF-398B-423B-A84F-342CE8BB50CF}" sibTransId="{12047BAB-170B-47EA-8BEA-06006332B738}"/>
    <dgm:cxn modelId="{570F6A17-7FE9-4491-8BBD-8B8C68E5AE7C}" srcId="{060CF71E-AF8E-4920-B0F4-BCA39EA84010}" destId="{35D3BBED-1365-4991-B61E-A9E76915A4EC}" srcOrd="2" destOrd="0" parTransId="{831D4BBA-7B6E-4044-9B91-AF4B2B16CC76}" sibTransId="{25206DE7-70F1-453A-B125-B33EBFB09FA1}"/>
    <dgm:cxn modelId="{FD4E6D24-DEC6-4617-8A2A-9820D23DF8B1}" type="presOf" srcId="{A291A620-E9C4-4689-95DF-724E60D7898A}" destId="{C99DCB57-D027-4BCC-89EB-5770946D06EC}" srcOrd="0" destOrd="0" presId="urn:microsoft.com/office/officeart/2005/8/layout/matrix3"/>
    <dgm:cxn modelId="{9B16ADCE-B9EA-471E-B42F-07CE9F6FEFE0}" type="presParOf" srcId="{2B76429B-52FB-467D-8414-9BFF6D6F873F}" destId="{A59A313F-041C-4A43-80F8-1731B9914B3D}" srcOrd="0" destOrd="0" presId="urn:microsoft.com/office/officeart/2005/8/layout/matrix3"/>
    <dgm:cxn modelId="{8608D005-8CBC-4CCA-ABBE-122BC7186D2B}" type="presParOf" srcId="{2B76429B-52FB-467D-8414-9BFF6D6F873F}" destId="{18647813-BDEA-40D7-8E62-88870934D400}" srcOrd="1" destOrd="0" presId="urn:microsoft.com/office/officeart/2005/8/layout/matrix3"/>
    <dgm:cxn modelId="{7EB02ED2-FDFB-4E01-948C-3840C4ABD298}" type="presParOf" srcId="{2B76429B-52FB-467D-8414-9BFF6D6F873F}" destId="{48547024-5877-4B39-9F36-B2356FDE7067}" srcOrd="2" destOrd="0" presId="urn:microsoft.com/office/officeart/2005/8/layout/matrix3"/>
    <dgm:cxn modelId="{5BCB3205-6CB0-41D6-9AB9-9E692E385380}" type="presParOf" srcId="{2B76429B-52FB-467D-8414-9BFF6D6F873F}" destId="{85416759-EC95-456C-8A66-A5C82CB42ECA}" srcOrd="3" destOrd="0" presId="urn:microsoft.com/office/officeart/2005/8/layout/matrix3"/>
    <dgm:cxn modelId="{E2D6971F-5D40-48E1-9A0A-E7D7CBD2BA49}" type="presParOf" srcId="{2B76429B-52FB-467D-8414-9BFF6D6F873F}" destId="{C99DCB57-D027-4BCC-89EB-5770946D06E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A58C87-352D-4E5A-B285-5AFA6D3A8A7F}" type="doc">
      <dgm:prSet loTypeId="urn:microsoft.com/office/officeart/2005/8/layout/chevron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78C7BB3-C569-4CBB-BC6C-F80FAEC68C91}">
      <dgm:prSet phldrT="[Текст]" custT="1"/>
      <dgm:spPr/>
      <dgm:t>
        <a:bodyPr/>
        <a:lstStyle/>
        <a:p>
          <a:r>
            <a:rPr lang="ru-RU" sz="3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3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7E80BA-788A-4EC1-9A7F-1CE074F65172}" type="parTrans" cxnId="{20DA9C81-7BDB-4485-BC51-AB0EF47EB187}">
      <dgm:prSet/>
      <dgm:spPr/>
      <dgm:t>
        <a:bodyPr/>
        <a:lstStyle/>
        <a:p>
          <a:endParaRPr lang="ru-RU" sz="3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77CA41-6436-4F33-9025-4CA7058D5E4D}" type="sibTrans" cxnId="{20DA9C81-7BDB-4485-BC51-AB0EF47EB187}">
      <dgm:prSet/>
      <dgm:spPr/>
      <dgm:t>
        <a:bodyPr/>
        <a:lstStyle/>
        <a:p>
          <a:endParaRPr lang="ru-RU" sz="3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CE726-BDD6-485A-93CA-725E8C704692}">
      <dgm:prSet phldrT="[Текст]" custT="1"/>
      <dgm:spPr/>
      <dgm:t>
        <a:bodyPr/>
        <a:lstStyle/>
        <a:p>
          <a:r>
            <a:rPr lang="ru-RU" sz="3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3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396C6A-B738-4CD9-A366-2A3D6DAC592C}" type="parTrans" cxnId="{2E3E2941-5F87-4EB4-A5F3-A3FA8BDBF72C}">
      <dgm:prSet/>
      <dgm:spPr/>
      <dgm:t>
        <a:bodyPr/>
        <a:lstStyle/>
        <a:p>
          <a:endParaRPr lang="ru-RU" sz="3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54285-5AA7-457A-BD46-1FA944875C27}" type="sibTrans" cxnId="{2E3E2941-5F87-4EB4-A5F3-A3FA8BDBF72C}">
      <dgm:prSet/>
      <dgm:spPr/>
      <dgm:t>
        <a:bodyPr/>
        <a:lstStyle/>
        <a:p>
          <a:endParaRPr lang="ru-RU" sz="3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EF0C05-28F6-4B0D-AD26-E2C11C88FE11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Иностранный язык </a:t>
          </a:r>
          <a:r>
            <a:rPr lang="ru-RU" sz="2000" b="0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(письменный тест).</a:t>
          </a:r>
          <a:endParaRPr lang="ru-RU" sz="3200" b="0" i="0" dirty="0">
            <a:solidFill>
              <a:schemeClr val="tx2">
                <a:lumMod val="7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282F13-866B-45A1-80AB-B5CE22D1A55F}" type="sibTrans" cxnId="{79DB5947-E4BC-4D1F-9B98-9C0C66BD80DB}">
      <dgm:prSet/>
      <dgm:spPr/>
      <dgm:t>
        <a:bodyPr/>
        <a:lstStyle/>
        <a:p>
          <a:endParaRPr lang="ru-RU" sz="3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26516F-6959-460B-BA9B-994937E3A39B}" type="parTrans" cxnId="{79DB5947-E4BC-4D1F-9B98-9C0C66BD80DB}">
      <dgm:prSet/>
      <dgm:spPr/>
      <dgm:t>
        <a:bodyPr/>
        <a:lstStyle/>
        <a:p>
          <a:endParaRPr lang="ru-RU" sz="3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D89C7-B645-4793-B1AF-A1CBDA7B2C4F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Междисциплинарный экзамен – </a:t>
          </a:r>
          <a:r>
            <a:rPr lang="ru-RU" sz="2000" b="0" i="1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каждом направлении свой </a:t>
          </a:r>
          <a:r>
            <a:rPr lang="ru-RU" sz="2000" b="0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(письменный тест).</a:t>
          </a:r>
          <a:endParaRPr lang="ru-RU" sz="3200" b="0" i="0" dirty="0">
            <a:solidFill>
              <a:schemeClr val="tx2">
                <a:lumMod val="7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F64639-A162-4DA6-9B61-A495E8F4AE59}" type="sibTrans" cxnId="{C8C4F8C1-2A8F-4BBC-9D2C-C3DB1A902E50}">
      <dgm:prSet/>
      <dgm:spPr/>
      <dgm:t>
        <a:bodyPr/>
        <a:lstStyle/>
        <a:p>
          <a:endParaRPr lang="ru-RU" sz="3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729F6A-D137-4523-9B28-C162E0225C2F}" type="parTrans" cxnId="{C8C4F8C1-2A8F-4BBC-9D2C-C3DB1A902E50}">
      <dgm:prSet/>
      <dgm:spPr/>
      <dgm:t>
        <a:bodyPr/>
        <a:lstStyle/>
        <a:p>
          <a:endParaRPr lang="ru-RU" sz="3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1EEFA-7EA3-4C4F-B8E5-5801BF42F0CF}">
      <dgm:prSet phldrT="[Текст]" custT="1"/>
      <dgm:spPr/>
      <dgm:t>
        <a:bodyPr/>
        <a:lstStyle/>
        <a:p>
          <a:r>
            <a:rPr lang="ru-RU" sz="3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32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2A18E3-E2D6-4EB0-A23B-975E70E063A6}" type="parTrans" cxnId="{4227A630-EDC0-4B0B-9523-AD3CDFAFF7C7}">
      <dgm:prSet/>
      <dgm:spPr/>
      <dgm:t>
        <a:bodyPr/>
        <a:lstStyle/>
        <a:p>
          <a:endParaRPr lang="ru-RU" sz="3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9C4B3-823D-414F-9984-1466C374C234}" type="sibTrans" cxnId="{4227A630-EDC0-4B0B-9523-AD3CDFAFF7C7}">
      <dgm:prSet/>
      <dgm:spPr/>
      <dgm:t>
        <a:bodyPr/>
        <a:lstStyle/>
        <a:p>
          <a:endParaRPr lang="ru-RU" sz="3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BEA092-F4A1-41F3-A620-3063E25EF79E}">
      <dgm:prSet custT="1"/>
      <dgm:spPr/>
      <dgm:t>
        <a:bodyPr/>
        <a:lstStyle/>
        <a:p>
          <a:r>
            <a:rPr lang="ru-RU" sz="32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 </a:t>
          </a:r>
          <a:r>
            <a:rPr lang="ru-RU" sz="2000" b="0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(письменный тест) </a:t>
          </a:r>
          <a:r>
            <a:rPr lang="ru-RU" sz="3200" b="0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000" b="1" i="1" u="sng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только для иностранных граждан.</a:t>
          </a:r>
          <a:endParaRPr lang="ru-RU" sz="2000" b="1" i="1" u="sng" dirty="0">
            <a:solidFill>
              <a:srgbClr val="FF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3B194-E164-4D8B-A537-F4824395F700}" type="parTrans" cxnId="{0D1FEC71-9263-4FFC-AA98-342C9F37116B}">
      <dgm:prSet/>
      <dgm:spPr/>
      <dgm:t>
        <a:bodyPr/>
        <a:lstStyle/>
        <a:p>
          <a:endParaRPr lang="ru-RU" sz="3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20C3D0-92FA-45F1-9CAD-C5C0A733D326}" type="sibTrans" cxnId="{0D1FEC71-9263-4FFC-AA98-342C9F37116B}">
      <dgm:prSet/>
      <dgm:spPr/>
      <dgm:t>
        <a:bodyPr/>
        <a:lstStyle/>
        <a:p>
          <a:endParaRPr lang="ru-RU" sz="3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F974BA-9B03-4EAF-808D-2492E91E82D1}" type="pres">
      <dgm:prSet presAssocID="{1FA58C87-352D-4E5A-B285-5AFA6D3A8A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EEB5BC-98B5-4FD0-BE40-3890670EED97}" type="pres">
      <dgm:prSet presAssocID="{278C7BB3-C569-4CBB-BC6C-F80FAEC68C91}" presName="composite" presStyleCnt="0"/>
      <dgm:spPr/>
      <dgm:t>
        <a:bodyPr/>
        <a:lstStyle/>
        <a:p>
          <a:endParaRPr lang="ru-RU"/>
        </a:p>
      </dgm:t>
    </dgm:pt>
    <dgm:pt modelId="{BA4AB3C3-A4F8-43B9-B3AC-798D6566918F}" type="pres">
      <dgm:prSet presAssocID="{278C7BB3-C569-4CBB-BC6C-F80FAEC68C9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86B1D-FC11-42C3-9FF7-F744A2BADCB1}" type="pres">
      <dgm:prSet presAssocID="{278C7BB3-C569-4CBB-BC6C-F80FAEC68C91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9B416-7BAE-4C49-9A46-B9D106F170A4}" type="pres">
      <dgm:prSet presAssocID="{7A77CA41-6436-4F33-9025-4CA7058D5E4D}" presName="sp" presStyleCnt="0"/>
      <dgm:spPr/>
      <dgm:t>
        <a:bodyPr/>
        <a:lstStyle/>
        <a:p>
          <a:endParaRPr lang="ru-RU"/>
        </a:p>
      </dgm:t>
    </dgm:pt>
    <dgm:pt modelId="{6F999ABC-9F01-4F60-B1FC-61B796E9AEE7}" type="pres">
      <dgm:prSet presAssocID="{11BCE726-BDD6-485A-93CA-725E8C704692}" presName="composite" presStyleCnt="0"/>
      <dgm:spPr/>
      <dgm:t>
        <a:bodyPr/>
        <a:lstStyle/>
        <a:p>
          <a:endParaRPr lang="ru-RU"/>
        </a:p>
      </dgm:t>
    </dgm:pt>
    <dgm:pt modelId="{A631B015-2AD3-4308-9313-04D26CD259F1}" type="pres">
      <dgm:prSet presAssocID="{11BCE726-BDD6-485A-93CA-725E8C70469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C85DD-B813-465C-BC98-CF0E2C323733}" type="pres">
      <dgm:prSet presAssocID="{11BCE726-BDD6-485A-93CA-725E8C70469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BF6EB-113C-44AC-989C-394752099BAB}" type="pres">
      <dgm:prSet presAssocID="{0FE54285-5AA7-457A-BD46-1FA944875C27}" presName="sp" presStyleCnt="0"/>
      <dgm:spPr/>
      <dgm:t>
        <a:bodyPr/>
        <a:lstStyle/>
        <a:p>
          <a:endParaRPr lang="ru-RU"/>
        </a:p>
      </dgm:t>
    </dgm:pt>
    <dgm:pt modelId="{54B85039-583A-44A4-91FA-007A192F8B11}" type="pres">
      <dgm:prSet presAssocID="{2DE1EEFA-7EA3-4C4F-B8E5-5801BF42F0CF}" presName="composite" presStyleCnt="0"/>
      <dgm:spPr/>
      <dgm:t>
        <a:bodyPr/>
        <a:lstStyle/>
        <a:p>
          <a:endParaRPr lang="ru-RU"/>
        </a:p>
      </dgm:t>
    </dgm:pt>
    <dgm:pt modelId="{C11F7DCE-E10F-4A78-8CDC-96F421EAEAB0}" type="pres">
      <dgm:prSet presAssocID="{2DE1EEFA-7EA3-4C4F-B8E5-5801BF42F0C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B8F65-3284-4F38-BD4C-B2FD4C33E470}" type="pres">
      <dgm:prSet presAssocID="{2DE1EEFA-7EA3-4C4F-B8E5-5801BF42F0C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DA9C81-7BDB-4485-BC51-AB0EF47EB187}" srcId="{1FA58C87-352D-4E5A-B285-5AFA6D3A8A7F}" destId="{278C7BB3-C569-4CBB-BC6C-F80FAEC68C91}" srcOrd="0" destOrd="0" parTransId="{5F7E80BA-788A-4EC1-9A7F-1CE074F65172}" sibTransId="{7A77CA41-6436-4F33-9025-4CA7058D5E4D}"/>
    <dgm:cxn modelId="{D22C93D2-A11E-4BB7-8395-1C566738E127}" type="presOf" srcId="{11BCE726-BDD6-485A-93CA-725E8C704692}" destId="{A631B015-2AD3-4308-9313-04D26CD259F1}" srcOrd="0" destOrd="0" presId="urn:microsoft.com/office/officeart/2005/8/layout/chevron2"/>
    <dgm:cxn modelId="{6EAF5F49-627E-4CA8-BBE6-324DF4FA6EA7}" type="presOf" srcId="{88BEA092-F4A1-41F3-A620-3063E25EF79E}" destId="{5A9B8F65-3284-4F38-BD4C-B2FD4C33E470}" srcOrd="0" destOrd="0" presId="urn:microsoft.com/office/officeart/2005/8/layout/chevron2"/>
    <dgm:cxn modelId="{0D1FEC71-9263-4FFC-AA98-342C9F37116B}" srcId="{2DE1EEFA-7EA3-4C4F-B8E5-5801BF42F0CF}" destId="{88BEA092-F4A1-41F3-A620-3063E25EF79E}" srcOrd="0" destOrd="0" parTransId="{D783B194-E164-4D8B-A537-F4824395F700}" sibTransId="{6620C3D0-92FA-45F1-9CAD-C5C0A733D326}"/>
    <dgm:cxn modelId="{79DB5947-E4BC-4D1F-9B98-9C0C66BD80DB}" srcId="{11BCE726-BDD6-485A-93CA-725E8C704692}" destId="{CEEF0C05-28F6-4B0D-AD26-E2C11C88FE11}" srcOrd="0" destOrd="0" parTransId="{CA26516F-6959-460B-BA9B-994937E3A39B}" sibTransId="{55282F13-866B-45A1-80AB-B5CE22D1A55F}"/>
    <dgm:cxn modelId="{190FA05C-C981-4AA4-AE25-38FAE8B5A5A9}" type="presOf" srcId="{CEEF0C05-28F6-4B0D-AD26-E2C11C88FE11}" destId="{904C85DD-B813-465C-BC98-CF0E2C323733}" srcOrd="0" destOrd="0" presId="urn:microsoft.com/office/officeart/2005/8/layout/chevron2"/>
    <dgm:cxn modelId="{F87FF7BE-034E-4AA6-A67E-0543C85B33F2}" type="presOf" srcId="{2DE1EEFA-7EA3-4C4F-B8E5-5801BF42F0CF}" destId="{C11F7DCE-E10F-4A78-8CDC-96F421EAEAB0}" srcOrd="0" destOrd="0" presId="urn:microsoft.com/office/officeart/2005/8/layout/chevron2"/>
    <dgm:cxn modelId="{2C0E8EB2-DB36-4FAA-9E40-64C76D091E04}" type="presOf" srcId="{EB0D89C7-B645-4793-B1AF-A1CBDA7B2C4F}" destId="{55886B1D-FC11-42C3-9FF7-F744A2BADCB1}" srcOrd="0" destOrd="0" presId="urn:microsoft.com/office/officeart/2005/8/layout/chevron2"/>
    <dgm:cxn modelId="{5B71A54D-C818-4BBF-9082-8F6CFD753A96}" type="presOf" srcId="{278C7BB3-C569-4CBB-BC6C-F80FAEC68C91}" destId="{BA4AB3C3-A4F8-43B9-B3AC-798D6566918F}" srcOrd="0" destOrd="0" presId="urn:microsoft.com/office/officeart/2005/8/layout/chevron2"/>
    <dgm:cxn modelId="{4227A630-EDC0-4B0B-9523-AD3CDFAFF7C7}" srcId="{1FA58C87-352D-4E5A-B285-5AFA6D3A8A7F}" destId="{2DE1EEFA-7EA3-4C4F-B8E5-5801BF42F0CF}" srcOrd="2" destOrd="0" parTransId="{802A18E3-E2D6-4EB0-A23B-975E70E063A6}" sibTransId="{EE99C4B3-823D-414F-9984-1466C374C234}"/>
    <dgm:cxn modelId="{2E3E2941-5F87-4EB4-A5F3-A3FA8BDBF72C}" srcId="{1FA58C87-352D-4E5A-B285-5AFA6D3A8A7F}" destId="{11BCE726-BDD6-485A-93CA-725E8C704692}" srcOrd="1" destOrd="0" parTransId="{71396C6A-B738-4CD9-A366-2A3D6DAC592C}" sibTransId="{0FE54285-5AA7-457A-BD46-1FA944875C27}"/>
    <dgm:cxn modelId="{BBF4425A-722C-4802-8C25-E8A4C8BA8760}" type="presOf" srcId="{1FA58C87-352D-4E5A-B285-5AFA6D3A8A7F}" destId="{F3F974BA-9B03-4EAF-808D-2492E91E82D1}" srcOrd="0" destOrd="0" presId="urn:microsoft.com/office/officeart/2005/8/layout/chevron2"/>
    <dgm:cxn modelId="{C8C4F8C1-2A8F-4BBC-9D2C-C3DB1A902E50}" srcId="{278C7BB3-C569-4CBB-BC6C-F80FAEC68C91}" destId="{EB0D89C7-B645-4793-B1AF-A1CBDA7B2C4F}" srcOrd="0" destOrd="0" parTransId="{26729F6A-D137-4523-9B28-C162E0225C2F}" sibTransId="{D1F64639-A162-4DA6-9B61-A495E8F4AE59}"/>
    <dgm:cxn modelId="{03D4832C-2986-4AE5-9BB7-0CC3FEA24547}" type="presParOf" srcId="{F3F974BA-9B03-4EAF-808D-2492E91E82D1}" destId="{08EEB5BC-98B5-4FD0-BE40-3890670EED97}" srcOrd="0" destOrd="0" presId="urn:microsoft.com/office/officeart/2005/8/layout/chevron2"/>
    <dgm:cxn modelId="{B389DCD6-6B27-43F7-9714-E1AD53857AF0}" type="presParOf" srcId="{08EEB5BC-98B5-4FD0-BE40-3890670EED97}" destId="{BA4AB3C3-A4F8-43B9-B3AC-798D6566918F}" srcOrd="0" destOrd="0" presId="urn:microsoft.com/office/officeart/2005/8/layout/chevron2"/>
    <dgm:cxn modelId="{3C51CB42-D2D1-4053-8D37-CEC140F0C4FD}" type="presParOf" srcId="{08EEB5BC-98B5-4FD0-BE40-3890670EED97}" destId="{55886B1D-FC11-42C3-9FF7-F744A2BADCB1}" srcOrd="1" destOrd="0" presId="urn:microsoft.com/office/officeart/2005/8/layout/chevron2"/>
    <dgm:cxn modelId="{097F4B8E-51BF-4F48-83EE-400EAE7082AB}" type="presParOf" srcId="{F3F974BA-9B03-4EAF-808D-2492E91E82D1}" destId="{7129B416-7BAE-4C49-9A46-B9D106F170A4}" srcOrd="1" destOrd="0" presId="urn:microsoft.com/office/officeart/2005/8/layout/chevron2"/>
    <dgm:cxn modelId="{BB2F46C1-3A36-4B42-B2B9-43581708617B}" type="presParOf" srcId="{F3F974BA-9B03-4EAF-808D-2492E91E82D1}" destId="{6F999ABC-9F01-4F60-B1FC-61B796E9AEE7}" srcOrd="2" destOrd="0" presId="urn:microsoft.com/office/officeart/2005/8/layout/chevron2"/>
    <dgm:cxn modelId="{E39D9E4B-ECAB-4F84-8B15-6DDE9E8EADE6}" type="presParOf" srcId="{6F999ABC-9F01-4F60-B1FC-61B796E9AEE7}" destId="{A631B015-2AD3-4308-9313-04D26CD259F1}" srcOrd="0" destOrd="0" presId="urn:microsoft.com/office/officeart/2005/8/layout/chevron2"/>
    <dgm:cxn modelId="{61A4C199-385F-4BB0-866F-25BA49E27A03}" type="presParOf" srcId="{6F999ABC-9F01-4F60-B1FC-61B796E9AEE7}" destId="{904C85DD-B813-465C-BC98-CF0E2C323733}" srcOrd="1" destOrd="0" presId="urn:microsoft.com/office/officeart/2005/8/layout/chevron2"/>
    <dgm:cxn modelId="{01354E4E-9615-41C6-9F76-7AB38AE4B4DD}" type="presParOf" srcId="{F3F974BA-9B03-4EAF-808D-2492E91E82D1}" destId="{B31BF6EB-113C-44AC-989C-394752099BAB}" srcOrd="3" destOrd="0" presId="urn:microsoft.com/office/officeart/2005/8/layout/chevron2"/>
    <dgm:cxn modelId="{09E05501-5D75-4D58-A103-C14FDE638455}" type="presParOf" srcId="{F3F974BA-9B03-4EAF-808D-2492E91E82D1}" destId="{54B85039-583A-44A4-91FA-007A192F8B11}" srcOrd="4" destOrd="0" presId="urn:microsoft.com/office/officeart/2005/8/layout/chevron2"/>
    <dgm:cxn modelId="{E012E194-16A7-4884-B6E3-336D8DE2E9AD}" type="presParOf" srcId="{54B85039-583A-44A4-91FA-007A192F8B11}" destId="{C11F7DCE-E10F-4A78-8CDC-96F421EAEAB0}" srcOrd="0" destOrd="0" presId="urn:microsoft.com/office/officeart/2005/8/layout/chevron2"/>
    <dgm:cxn modelId="{98C98E7A-D4D5-417A-9190-4CDD7E09E927}" type="presParOf" srcId="{54B85039-583A-44A4-91FA-007A192F8B11}" destId="{5A9B8F65-3284-4F38-BD4C-B2FD4C33E4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A313F-041C-4A43-80F8-1731B9914B3D}">
      <dsp:nvSpPr>
        <dsp:cNvPr id="0" name=""/>
        <dsp:cNvSpPr/>
      </dsp:nvSpPr>
      <dsp:spPr>
        <a:xfrm>
          <a:off x="1393797" y="0"/>
          <a:ext cx="3962974" cy="396297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47813-BDEA-40D7-8E62-88870934D400}">
      <dsp:nvSpPr>
        <dsp:cNvPr id="0" name=""/>
        <dsp:cNvSpPr/>
      </dsp:nvSpPr>
      <dsp:spPr>
        <a:xfrm>
          <a:off x="1770280" y="376482"/>
          <a:ext cx="1545559" cy="1545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Международные отношения:</a:t>
          </a:r>
        </a:p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Международное регионоведение;</a:t>
          </a:r>
        </a:p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Международная безопасность;</a:t>
          </a:r>
        </a:p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Мировая политика и глобальное развитие;</a:t>
          </a:r>
        </a:p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Дипломатия и современная дипломатическая система </a:t>
          </a:r>
          <a:r>
            <a:rPr lang="ru-RU" sz="8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(только на очной форме).</a:t>
          </a:r>
          <a:endParaRPr lang="ru-RU" sz="8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5728" y="451930"/>
        <a:ext cx="1394663" cy="1394663"/>
      </dsp:txXfrm>
    </dsp:sp>
    <dsp:sp modelId="{48547024-5877-4B39-9F36-B2356FDE7067}">
      <dsp:nvSpPr>
        <dsp:cNvPr id="0" name=""/>
        <dsp:cNvSpPr/>
      </dsp:nvSpPr>
      <dsp:spPr>
        <a:xfrm>
          <a:off x="3434729" y="376482"/>
          <a:ext cx="1545559" cy="1545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Экономика: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1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экономика;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Международный бизнес.</a:t>
          </a:r>
          <a:endParaRPr lang="ru-RU" sz="11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0177" y="451930"/>
        <a:ext cx="1394663" cy="1394663"/>
      </dsp:txXfrm>
    </dsp:sp>
    <dsp:sp modelId="{85416759-EC95-456C-8A66-A5C82CB42ECA}">
      <dsp:nvSpPr>
        <dsp:cNvPr id="0" name=""/>
        <dsp:cNvSpPr/>
      </dsp:nvSpPr>
      <dsp:spPr>
        <a:xfrm>
          <a:off x="1770280" y="2040931"/>
          <a:ext cx="1545559" cy="1545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Юриспруденция: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1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Международное право;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Международное коммерческое право </a:t>
          </a:r>
          <a:r>
            <a:rPr lang="ru-RU" sz="11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(только на очной форме).</a:t>
          </a:r>
          <a:endParaRPr lang="ru-RU" sz="11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5728" y="2116379"/>
        <a:ext cx="1394663" cy="1394663"/>
      </dsp:txXfrm>
    </dsp:sp>
    <dsp:sp modelId="{C99DCB57-D027-4BCC-89EB-5770946D06EC}">
      <dsp:nvSpPr>
        <dsp:cNvPr id="0" name=""/>
        <dsp:cNvSpPr/>
      </dsp:nvSpPr>
      <dsp:spPr>
        <a:xfrm>
          <a:off x="3434729" y="2040931"/>
          <a:ext cx="1545559" cy="1545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Менеджмент</a:t>
          </a:r>
          <a:r>
            <a:rPr lang="ru-RU" sz="11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Международное администрирование и управление рисками.</a:t>
          </a:r>
          <a:endParaRPr lang="ru-RU" sz="11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0177" y="2116379"/>
        <a:ext cx="1394663" cy="1394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AB3C3-A4F8-43B9-B3AC-798D6566918F}">
      <dsp:nvSpPr>
        <dsp:cNvPr id="0" name=""/>
        <dsp:cNvSpPr/>
      </dsp:nvSpPr>
      <dsp:spPr>
        <a:xfrm rot="5400000">
          <a:off x="-210128" y="212486"/>
          <a:ext cx="1400855" cy="980598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32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92656"/>
        <a:ext cx="980598" cy="420257"/>
      </dsp:txXfrm>
    </dsp:sp>
    <dsp:sp modelId="{55886B1D-FC11-42C3-9FF7-F744A2BADCB1}">
      <dsp:nvSpPr>
        <dsp:cNvPr id="0" name=""/>
        <dsp:cNvSpPr/>
      </dsp:nvSpPr>
      <dsp:spPr>
        <a:xfrm rot="5400000">
          <a:off x="4571062" y="-3588106"/>
          <a:ext cx="911034" cy="80919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Междисциплинарный экзамен – </a:t>
          </a:r>
          <a:r>
            <a:rPr lang="ru-RU" sz="2000" b="0" i="1" kern="1200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каждом направлении свой </a:t>
          </a:r>
          <a:r>
            <a:rPr lang="ru-RU" sz="2000" b="0" i="0" kern="1200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(письменный тест).</a:t>
          </a:r>
          <a:endParaRPr lang="ru-RU" sz="3200" b="0" i="0" kern="1200" dirty="0">
            <a:solidFill>
              <a:schemeClr val="tx2">
                <a:lumMod val="7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80598" y="46831"/>
        <a:ext cx="8047490" cy="822088"/>
      </dsp:txXfrm>
    </dsp:sp>
    <dsp:sp modelId="{A631B015-2AD3-4308-9313-04D26CD259F1}">
      <dsp:nvSpPr>
        <dsp:cNvPr id="0" name=""/>
        <dsp:cNvSpPr/>
      </dsp:nvSpPr>
      <dsp:spPr>
        <a:xfrm rot="5400000">
          <a:off x="-210128" y="1416577"/>
          <a:ext cx="1400855" cy="980598"/>
        </a:xfrm>
        <a:prstGeom prst="chevron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32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696747"/>
        <a:ext cx="980598" cy="420257"/>
      </dsp:txXfrm>
    </dsp:sp>
    <dsp:sp modelId="{904C85DD-B813-465C-BC98-CF0E2C323733}">
      <dsp:nvSpPr>
        <dsp:cNvPr id="0" name=""/>
        <dsp:cNvSpPr/>
      </dsp:nvSpPr>
      <dsp:spPr>
        <a:xfrm rot="5400000">
          <a:off x="4571302" y="-2384254"/>
          <a:ext cx="910555" cy="80919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Иностранный язык </a:t>
          </a:r>
          <a:r>
            <a:rPr lang="ru-RU" sz="2000" b="0" i="0" kern="1200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(письменный тест).</a:t>
          </a:r>
          <a:endParaRPr lang="ru-RU" sz="3200" b="0" i="0" kern="1200" dirty="0">
            <a:solidFill>
              <a:schemeClr val="tx2">
                <a:lumMod val="7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80598" y="1250900"/>
        <a:ext cx="8047513" cy="821655"/>
      </dsp:txXfrm>
    </dsp:sp>
    <dsp:sp modelId="{C11F7DCE-E10F-4A78-8CDC-96F421EAEAB0}">
      <dsp:nvSpPr>
        <dsp:cNvPr id="0" name=""/>
        <dsp:cNvSpPr/>
      </dsp:nvSpPr>
      <dsp:spPr>
        <a:xfrm rot="5400000">
          <a:off x="-210128" y="2620668"/>
          <a:ext cx="1400855" cy="980598"/>
        </a:xfrm>
        <a:prstGeom prst="chevron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32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900838"/>
        <a:ext cx="980598" cy="420257"/>
      </dsp:txXfrm>
    </dsp:sp>
    <dsp:sp modelId="{5A9B8F65-3284-4F38-BD4C-B2FD4C33E470}">
      <dsp:nvSpPr>
        <dsp:cNvPr id="0" name=""/>
        <dsp:cNvSpPr/>
      </dsp:nvSpPr>
      <dsp:spPr>
        <a:xfrm rot="5400000">
          <a:off x="4571302" y="-1180163"/>
          <a:ext cx="910555" cy="80919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 </a:t>
          </a:r>
          <a:r>
            <a:rPr lang="ru-RU" sz="2000" b="0" i="0" kern="1200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(письменный тест) </a:t>
          </a:r>
          <a:r>
            <a:rPr lang="ru-RU" sz="3200" b="0" i="0" kern="1200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000" b="1" i="1" u="sng" kern="1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только для иностранных граждан.</a:t>
          </a:r>
          <a:endParaRPr lang="ru-RU" sz="2000" b="1" i="1" u="sng" kern="1200" dirty="0">
            <a:solidFill>
              <a:srgbClr val="FF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80598" y="2454991"/>
        <a:ext cx="8047513" cy="821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22990" cy="492963"/>
          </a:xfrm>
          <a:prstGeom prst="rect">
            <a:avLst/>
          </a:prstGeom>
          <a:noFill/>
          <a:ln>
            <a:noFill/>
          </a:ln>
        </p:spPr>
        <p:txBody>
          <a:bodyPr wrap="none" lIns="83790" tIns="41895" rIns="83790" bIns="41895" anchorCtr="0" compatLnSpc="0"/>
          <a:lstStyle/>
          <a:p>
            <a:pPr hangingPunct="0">
              <a:defRPr sz="1400"/>
            </a:pPr>
            <a:endParaRPr lang="en-US" sz="1300" b="1">
              <a:solidFill>
                <a:srgbClr val="FFFF00"/>
              </a:solidFill>
              <a:highlight>
                <a:scrgbClr r="0" g="0" b="0">
                  <a:alpha val="0"/>
                </a:scrgbClr>
              </a:highlight>
              <a:latin typeface="Algerian" pitchFamily="82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12461" y="0"/>
            <a:ext cx="2922990" cy="492963"/>
          </a:xfrm>
          <a:prstGeom prst="rect">
            <a:avLst/>
          </a:prstGeom>
          <a:noFill/>
          <a:ln>
            <a:noFill/>
          </a:ln>
        </p:spPr>
        <p:txBody>
          <a:bodyPr wrap="none" lIns="83790" tIns="41895" rIns="83790" bIns="41895" anchorCtr="0" compatLnSpc="0"/>
          <a:lstStyle/>
          <a:p>
            <a:pPr algn="r" hangingPunct="0">
              <a:defRPr sz="1400"/>
            </a:pPr>
            <a:endParaRPr lang="en-US" sz="1300" b="1">
              <a:solidFill>
                <a:srgbClr val="FFFF00"/>
              </a:solidFill>
              <a:highlight>
                <a:scrgbClr r="0" g="0" b="0">
                  <a:alpha val="0"/>
                </a:scrgbClr>
              </a:highlight>
              <a:latin typeface="Algerian" pitchFamily="82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372997"/>
            <a:ext cx="2922990" cy="492963"/>
          </a:xfrm>
          <a:prstGeom prst="rect">
            <a:avLst/>
          </a:prstGeom>
          <a:noFill/>
          <a:ln>
            <a:noFill/>
          </a:ln>
        </p:spPr>
        <p:txBody>
          <a:bodyPr wrap="none" lIns="83790" tIns="41895" rIns="83790" bIns="41895" anchor="b" anchorCtr="0" compatLnSpc="0"/>
          <a:lstStyle/>
          <a:p>
            <a:pPr hangingPunct="0">
              <a:defRPr sz="1400"/>
            </a:pPr>
            <a:endParaRPr lang="en-US" sz="1300" b="1">
              <a:solidFill>
                <a:srgbClr val="FFFF00"/>
              </a:solidFill>
              <a:highlight>
                <a:scrgbClr r="0" g="0" b="0">
                  <a:alpha val="0"/>
                </a:scrgbClr>
              </a:highlight>
              <a:latin typeface="Algerian" pitchFamily="82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12461" y="9372997"/>
            <a:ext cx="2922990" cy="492963"/>
          </a:xfrm>
          <a:prstGeom prst="rect">
            <a:avLst/>
          </a:prstGeom>
          <a:noFill/>
          <a:ln>
            <a:noFill/>
          </a:ln>
        </p:spPr>
        <p:txBody>
          <a:bodyPr wrap="none" lIns="83790" tIns="41895" rIns="83790" bIns="41895" anchor="b" anchorCtr="0" compatLnSpc="0"/>
          <a:lstStyle/>
          <a:p>
            <a:pPr algn="r" hangingPunct="0">
              <a:defRPr sz="1400"/>
            </a:pPr>
            <a:fld id="{1F238BC4-0C38-43A8-B144-369BE1CCF12B}" type="slidenum">
              <a:pPr algn="r" hangingPunct="0">
                <a:defRPr sz="1400"/>
              </a:pPr>
              <a:t>‹#›</a:t>
            </a:fld>
            <a:endParaRPr lang="en-US" sz="1300" b="1">
              <a:solidFill>
                <a:srgbClr val="FFFF00"/>
              </a:solidFill>
              <a:highlight>
                <a:scrgbClr r="0" g="0" b="0">
                  <a:alpha val="0"/>
                </a:scrgbClr>
              </a:highlight>
              <a:latin typeface="Algerian" pitchFamily="82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52339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9300"/>
            <a:ext cx="6575425" cy="3700463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673576" y="4686322"/>
            <a:ext cx="5388298" cy="4439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22990" cy="4929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US" sz="13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3812461" y="0"/>
            <a:ext cx="2922990" cy="4929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US" sz="13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372997"/>
            <a:ext cx="2922990" cy="4929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en-US" sz="13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12461" y="9372997"/>
            <a:ext cx="2922990" cy="4929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en-US" sz="13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363E869-C9CD-41A1-8FFA-4FA0D8D521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9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9375" y="749300"/>
            <a:ext cx="6575425" cy="369887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sz="1900" dirty="0"/>
              <a:t>Здравствуйте, уважаемые участники конференции. Я рада приветствовать вас на нашем семинаре и поделиться опытом автоматизации Приемной комиссии Дипломатической академии МИД России. Меня зовут Зуборева Мария Андреевна. Я являюсь представителем приемной комиссии Дипломатической академии МИД России.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28924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63E869-C9CD-41A1-8FFA-4FA0D8D521A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81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49300"/>
            <a:ext cx="657542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Исходя</a:t>
            </a:r>
            <a:r>
              <a:rPr lang="ru-RU" baseline="0" dirty="0" smtClean="0"/>
              <a:t> из критириев выбора мы остановили свой выбор на «1С:Университет ПРОФ». </a:t>
            </a:r>
            <a:r>
              <a:rPr lang="ru-RU" dirty="0" smtClean="0"/>
              <a:t>Руководство</a:t>
            </a:r>
            <a:r>
              <a:rPr lang="ru-RU" baseline="0" dirty="0" smtClean="0"/>
              <a:t> академии решило прибегнуть к помощи компании, которая специализируется на автоматизации образовательной деятельности. Подрядчиком по данному вопросу является компания Дата Софт.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63E869-C9CD-41A1-8FFA-4FA0D8D521A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44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49300"/>
            <a:ext cx="657542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900" dirty="0"/>
              <a:t>Автоматизация приемной кампании не только </a:t>
            </a:r>
            <a:r>
              <a:rPr lang="ru-RU" sz="1900" b="1" dirty="0"/>
              <a:t>упрощает</a:t>
            </a:r>
            <a:r>
              <a:rPr lang="ru-RU" sz="1900" dirty="0"/>
              <a:t> работу Приемной комиссии и смежных подразделений, но и экономит самый важный ресурс – </a:t>
            </a:r>
            <a:r>
              <a:rPr lang="ru-RU" sz="1900" b="1" dirty="0"/>
              <a:t>время</a:t>
            </a:r>
            <a:r>
              <a:rPr lang="ru-RU" sz="1900" dirty="0"/>
              <a:t>. </a:t>
            </a:r>
            <a:r>
              <a:rPr lang="ru-RU" sz="1900" b="1" dirty="0"/>
              <a:t>Расскажу поподробнее.</a:t>
            </a:r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63E869-C9CD-41A1-8FFA-4FA0D8D521A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42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49300"/>
            <a:ext cx="657542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900" dirty="0"/>
              <a:t>Автоматизация приемной кампании не только </a:t>
            </a:r>
            <a:r>
              <a:rPr lang="ru-RU" sz="1900" b="1" dirty="0"/>
              <a:t>упрощает</a:t>
            </a:r>
            <a:r>
              <a:rPr lang="ru-RU" sz="1900" dirty="0"/>
              <a:t> работу Приемной комиссии и смежных подразделений, но и экономит самый важный ресурс – </a:t>
            </a:r>
            <a:r>
              <a:rPr lang="ru-RU" sz="1900" b="1" dirty="0"/>
              <a:t>время</a:t>
            </a:r>
            <a:r>
              <a:rPr lang="ru-RU" sz="1900" dirty="0"/>
              <a:t>. </a:t>
            </a:r>
            <a:r>
              <a:rPr lang="ru-RU" sz="1900" b="1" dirty="0"/>
              <a:t>Расскажу поподробнее.</a:t>
            </a:r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63E869-C9CD-41A1-8FFA-4FA0D8D521A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287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49300"/>
            <a:ext cx="657542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900" dirty="0"/>
              <a:t>Автоматизация приемной кампании не только </a:t>
            </a:r>
            <a:r>
              <a:rPr lang="ru-RU" sz="1900" b="1" dirty="0"/>
              <a:t>упрощает</a:t>
            </a:r>
            <a:r>
              <a:rPr lang="ru-RU" sz="1900" dirty="0"/>
              <a:t> работу Приемной комиссии и смежных подразделений, но и экономит самый важный ресурс – </a:t>
            </a:r>
            <a:r>
              <a:rPr lang="ru-RU" sz="1900" b="1" dirty="0"/>
              <a:t>время</a:t>
            </a:r>
            <a:r>
              <a:rPr lang="ru-RU" sz="1900" dirty="0"/>
              <a:t>. </a:t>
            </a:r>
            <a:r>
              <a:rPr lang="ru-RU" sz="1900" b="1" dirty="0"/>
              <a:t>Расскажу поподробнее.</a:t>
            </a:r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63E869-C9CD-41A1-8FFA-4FA0D8D521A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32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49300"/>
            <a:ext cx="657542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900" dirty="0"/>
              <a:t>Автоматизация приемной кампании не только </a:t>
            </a:r>
            <a:r>
              <a:rPr lang="ru-RU" sz="1900" b="1" dirty="0"/>
              <a:t>упрощает</a:t>
            </a:r>
            <a:r>
              <a:rPr lang="ru-RU" sz="1900" dirty="0"/>
              <a:t> работу Приемной комиссии и смежных подразделений, но и экономит самый важный ресурс – </a:t>
            </a:r>
            <a:r>
              <a:rPr lang="ru-RU" sz="1900" b="1" dirty="0"/>
              <a:t>время</a:t>
            </a:r>
            <a:r>
              <a:rPr lang="ru-RU" sz="1900" dirty="0"/>
              <a:t>. </a:t>
            </a:r>
            <a:r>
              <a:rPr lang="ru-RU" sz="1900" b="1" dirty="0"/>
              <a:t>Расскажу поподробнее.</a:t>
            </a:r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63E869-C9CD-41A1-8FFA-4FA0D8D521A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57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63E869-C9CD-41A1-8FFA-4FA0D8D521A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3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9375" y="749300"/>
            <a:ext cx="6575425" cy="369887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sz="1900" b="1" dirty="0"/>
              <a:t>Пожалуй, это все основные моменты, которые я хотела бы осветить в своем выступлении. Если есть какие-то вопросы – готова на них ответить.  Благодарю за выступление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50463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49300"/>
            <a:ext cx="657542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Исходя</a:t>
            </a:r>
            <a:r>
              <a:rPr lang="ru-RU" baseline="0" dirty="0" smtClean="0"/>
              <a:t> из критириев выбора мы остановили свой выбор на «1С:Университет ПРОФ». </a:t>
            </a:r>
            <a:r>
              <a:rPr lang="ru-RU" dirty="0" smtClean="0"/>
              <a:t>Руководство</a:t>
            </a:r>
            <a:r>
              <a:rPr lang="ru-RU" baseline="0" dirty="0" smtClean="0"/>
              <a:t> академии решило прибегнуть к помощи компании, которая специализируется на автоматизации образовательной деятельности. Подрядчиком по данному вопросу является компания Дата Софт.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63E869-C9CD-41A1-8FFA-4FA0D8D521A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6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49300"/>
            <a:ext cx="657542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900" dirty="0"/>
              <a:t>Автоматизация приемной кампании не только </a:t>
            </a:r>
            <a:r>
              <a:rPr lang="ru-RU" sz="1900" b="1" dirty="0"/>
              <a:t>упрощает</a:t>
            </a:r>
            <a:r>
              <a:rPr lang="ru-RU" sz="1900" dirty="0"/>
              <a:t> работу Приемной комиссии и смежных подразделений, но и экономит самый важный ресурс – </a:t>
            </a:r>
            <a:r>
              <a:rPr lang="ru-RU" sz="1900" b="1" dirty="0"/>
              <a:t>время</a:t>
            </a:r>
            <a:r>
              <a:rPr lang="ru-RU" sz="1900" dirty="0"/>
              <a:t>. </a:t>
            </a:r>
            <a:r>
              <a:rPr lang="ru-RU" sz="1900" b="1" dirty="0"/>
              <a:t>Расскажу поподробнее.</a:t>
            </a:r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63E869-C9CD-41A1-8FFA-4FA0D8D521A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24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49300"/>
            <a:ext cx="657542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900" dirty="0"/>
              <a:t>Автоматизация приемной кампании не только </a:t>
            </a:r>
            <a:r>
              <a:rPr lang="ru-RU" sz="1900" b="1" dirty="0"/>
              <a:t>упрощает</a:t>
            </a:r>
            <a:r>
              <a:rPr lang="ru-RU" sz="1900" dirty="0"/>
              <a:t> работу Приемной комиссии и смежных подразделений, но и экономит самый важный ресурс – </a:t>
            </a:r>
            <a:r>
              <a:rPr lang="ru-RU" sz="1900" b="1" dirty="0"/>
              <a:t>время</a:t>
            </a:r>
            <a:r>
              <a:rPr lang="ru-RU" sz="1900" dirty="0"/>
              <a:t>. </a:t>
            </a:r>
            <a:r>
              <a:rPr lang="ru-RU" sz="1900" b="1" dirty="0"/>
              <a:t>Расскажу поподробнее.</a:t>
            </a:r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63E869-C9CD-41A1-8FFA-4FA0D8D521A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536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49300"/>
            <a:ext cx="657542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900" dirty="0"/>
              <a:t>Автоматизация приемной кампании не только </a:t>
            </a:r>
            <a:r>
              <a:rPr lang="ru-RU" sz="1900" b="1" dirty="0"/>
              <a:t>упрощает</a:t>
            </a:r>
            <a:r>
              <a:rPr lang="ru-RU" sz="1900" dirty="0"/>
              <a:t> работу Приемной комиссии и смежных подразделений, но и экономит самый важный ресурс – </a:t>
            </a:r>
            <a:r>
              <a:rPr lang="ru-RU" sz="1900" b="1" dirty="0"/>
              <a:t>время</a:t>
            </a:r>
            <a:r>
              <a:rPr lang="ru-RU" sz="1900" dirty="0"/>
              <a:t>. </a:t>
            </a:r>
            <a:r>
              <a:rPr lang="ru-RU" sz="1900" b="1" dirty="0"/>
              <a:t>Расскажу поподробнее.</a:t>
            </a:r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63E869-C9CD-41A1-8FFA-4FA0D8D521A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46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49300"/>
            <a:ext cx="657542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900" dirty="0"/>
              <a:t>Автоматизация приемной кампании не только </a:t>
            </a:r>
            <a:r>
              <a:rPr lang="ru-RU" sz="1900" b="1" dirty="0"/>
              <a:t>упрощает</a:t>
            </a:r>
            <a:r>
              <a:rPr lang="ru-RU" sz="1900" dirty="0"/>
              <a:t> работу Приемной комиссии и смежных подразделений, но и экономит самый важный ресурс – </a:t>
            </a:r>
            <a:r>
              <a:rPr lang="ru-RU" sz="1900" b="1" dirty="0"/>
              <a:t>время</a:t>
            </a:r>
            <a:r>
              <a:rPr lang="ru-RU" sz="1900" dirty="0"/>
              <a:t>. </a:t>
            </a:r>
            <a:r>
              <a:rPr lang="ru-RU" sz="1900" b="1" dirty="0"/>
              <a:t>Расскажу поподробнее.</a:t>
            </a:r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63E869-C9CD-41A1-8FFA-4FA0D8D521A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46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49300"/>
            <a:ext cx="657542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900" dirty="0"/>
              <a:t>Автоматизация приемной кампании не только </a:t>
            </a:r>
            <a:r>
              <a:rPr lang="ru-RU" sz="1900" b="1" dirty="0"/>
              <a:t>упрощает</a:t>
            </a:r>
            <a:r>
              <a:rPr lang="ru-RU" sz="1900" dirty="0"/>
              <a:t> работу Приемной комиссии и смежных подразделений, но и экономит самый важный ресурс – </a:t>
            </a:r>
            <a:r>
              <a:rPr lang="ru-RU" sz="1900" b="1" dirty="0"/>
              <a:t>время</a:t>
            </a:r>
            <a:r>
              <a:rPr lang="ru-RU" sz="1900" dirty="0"/>
              <a:t>. </a:t>
            </a:r>
            <a:r>
              <a:rPr lang="ru-RU" sz="1900" b="1" dirty="0"/>
              <a:t>Расскажу поподробнее.</a:t>
            </a:r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63E869-C9CD-41A1-8FFA-4FA0D8D521A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60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63E869-C9CD-41A1-8FFA-4FA0D8D521A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55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63E869-C9CD-41A1-8FFA-4FA0D8D521A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3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EE1A68C-742A-4E7D-92C4-9409417F4000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5E68AC-CE90-45EF-A1C8-51B1C9AF72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AB157D6-80E6-4341-9C44-DC1AB945A015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FBFCF2-3BCA-4A09-B659-B9D3D97E90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6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927100"/>
            <a:ext cx="2266950" cy="3687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927100"/>
            <a:ext cx="6653212" cy="3687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0D79E35-AEFE-4FD7-89D1-E57C202CE083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B8C077-385E-46E6-8A91-8E76CA3678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4FC0914-FC8B-4666-9784-A00EBDCF34AB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2596BC-9188-40A2-9709-EDA27D7543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9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B809AB5-8D65-415B-983A-507496838FC3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B494D1-FA75-4863-AB7E-4D9DC5A5E42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98021A-CC94-4193-A92E-CD94A7B244F3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B93C06-6161-4D89-97BD-AFB837A0AA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5ED3B1-37D6-4BFA-9FF8-66C36DFEA9BC}" type="datetime1">
              <a:rPr lang="en-US" smtClean="0"/>
              <a:t>6/9/2020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4DD2EF-3094-4638-BD46-3CC4AE80E3A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0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5AD576-A8C7-48B0-A488-63B52FA2048D}" type="datetime1">
              <a:rPr lang="en-US" smtClean="0"/>
              <a:t>6/9/2020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04EE66-60BD-417D-9F50-284855CF18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3BE8682-7B45-4442-B087-1ABDDCC27968}" type="datetime1">
              <a:rPr lang="en-US" smtClean="0"/>
              <a:t>6/9/2020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B5454C-6541-4CA0-BF6F-8CB4F53328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691075-42CE-4770-A2F8-D0CB7D89A1F0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595FF6-D31D-4681-B987-37491E6D2D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C63267E-D017-4E09-BE9B-77AA754F91E3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8FC9CC-6F53-497F-98FD-0C1B28D4DC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8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259639" y="927720"/>
            <a:ext cx="7559640" cy="19735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2"/>
          </p:nvPr>
        </p:nvSpPr>
        <p:spPr>
          <a:xfrm>
            <a:off x="692640" y="5255280"/>
            <a:ext cx="2267640" cy="3016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B8B8B"/>
                </a:solidFill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A28EBF40-3433-4746-AF96-C2E3E190D43E}" type="datetime1">
              <a:rPr lang="en-US" smtClean="0"/>
              <a:t>6/9/2020</a:t>
            </a:fld>
            <a:endParaRPr lang="en-US"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338639" y="5255280"/>
            <a:ext cx="3401640" cy="3016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hangingPunct="0">
              <a:buNone/>
              <a:tabLst/>
              <a:defRPr lang="en-US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118640" y="5255280"/>
            <a:ext cx="2267640" cy="3016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B8B8B"/>
                </a:solidFill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32598FA6-CCE2-4BD6-B3CC-50E969A49B66}" type="slidenum">
              <a:t>‹#›</a:t>
            </a:fld>
            <a:endParaRPr lang="en-US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1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2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Lucida Sans" pitchFamily="2"/>
              </a:defRPr>
            </a:defPPr>
            <a:lvl1pPr marL="432000" lvl="0" indent="-324000" algn="l" hangingPunct="1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Lucida Sans" pitchFamily="2"/>
              </a:defRPr>
            </a:lvl1pPr>
            <a:lvl2pPr marL="864000" lvl="1" indent="-324000" algn="l" hangingPunct="1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Lucida Sans" pitchFamily="2"/>
              </a:defRPr>
            </a:lvl2pPr>
            <a:lvl3pPr marL="1295999" lvl="2" indent="-288000" algn="l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Lucida Sans" pitchFamily="2"/>
              </a:defRPr>
            </a:lvl3pPr>
            <a:lvl4pPr marL="1728000" lvl="3" indent="-216000" algn="l" hangingPunct="1">
              <a:lnSpc>
                <a:spcPct val="9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Lucida Sans" pitchFamily="2"/>
              </a:defRPr>
            </a:lvl4pPr>
            <a:lvl5pPr marL="2160000" lvl="4" indent="-216000" algn="l" hangingPunct="1">
              <a:lnSpc>
                <a:spcPct val="9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Lucida Sans" pitchFamily="2"/>
              </a:defRPr>
            </a:lvl5pPr>
            <a:lvl6pPr marL="2592000" lvl="5" indent="-216000" algn="l" hangingPunct="1">
              <a:lnSpc>
                <a:spcPct val="9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Lucida Sans" pitchFamily="2"/>
              </a:defRPr>
            </a:lvl6pPr>
            <a:lvl7pPr marL="3024000" lvl="6" indent="-216000" algn="l" hangingPunct="1">
              <a:lnSpc>
                <a:spcPct val="9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Lucida Sans" pitchFamily="2"/>
              </a:defRPr>
            </a:lvl7pPr>
            <a:lvl8pPr marL="3456000" lvl="7" indent="-216000" algn="l" hangingPunct="1">
              <a:lnSpc>
                <a:spcPct val="9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Lucida Sans" pitchFamily="2"/>
              </a:defRPr>
            </a:lvl8pPr>
            <a:lvl9pPr marL="3887999" lvl="8" indent="-216000" algn="l" hangingPunct="1">
              <a:lnSpc>
                <a:spcPct val="9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lvl="0" algn="ctr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 Light"/>
          <a:ea typeface="Microsoft YaHei" pitchFamily="2"/>
          <a:cs typeface="Lucida Sans" pitchFamily="2"/>
        </a:defRPr>
      </a:lvl1pPr>
    </p:titleStyle>
    <p:bodyStyle>
      <a:lvl1pPr algn="l" hangingPunct="1">
        <a:lnSpc>
          <a:spcPct val="90000"/>
        </a:lnSpc>
        <a:spcBef>
          <a:spcPts val="1417"/>
        </a:spcBef>
        <a:spcAft>
          <a:spcPts val="0"/>
        </a:spcAft>
        <a:tabLst/>
        <a:defRPr lang="ru-RU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iem.kom@dipacademy.ru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iem.kom@dipacademy.r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6352" y="1755155"/>
            <a:ext cx="5596240" cy="3749779"/>
          </a:xfrm>
          <a:prstGeom prst="rect">
            <a:avLst/>
          </a:prstGeom>
        </p:spPr>
      </p:pic>
      <p:sp>
        <p:nvSpPr>
          <p:cNvPr id="2" name="Полилиния 1"/>
          <p:cNvSpPr/>
          <p:nvPr/>
        </p:nvSpPr>
        <p:spPr>
          <a:xfrm>
            <a:off x="0" y="0"/>
            <a:ext cx="10080625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666666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highlight>
                <a:scrgbClr r="0" g="0" b="0">
                  <a:alpha val="0"/>
                </a:scrgbClr>
              </a:highlight>
              <a:latin typeface="Bookman Old Style" panose="020506040505050202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r="1252"/>
          <a:stretch/>
        </p:blipFill>
        <p:spPr>
          <a:xfrm>
            <a:off x="3509788" y="26963"/>
            <a:ext cx="2808312" cy="21509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24088" y="4131419"/>
            <a:ext cx="6838925" cy="127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buClr>
                <a:srgbClr val="000000"/>
              </a:buClr>
              <a:buSzPts val="1100"/>
            </a:pP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Ответственный секретарь Приемной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комиссии</a:t>
            </a:r>
          </a:p>
          <a:p>
            <a:pPr lvl="0" algn="r">
              <a:lnSpc>
                <a:spcPct val="110000"/>
              </a:lnSpc>
              <a:buClr>
                <a:srgbClr val="000000"/>
              </a:buClr>
              <a:buSzPts val="1100"/>
            </a:pP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Bookman Old Style" panose="02050604050505020204" pitchFamily="18" charset="0"/>
                <a:cs typeface="Aldhabi" panose="01000000000000000000" pitchFamily="2" charset="-78"/>
              </a:rPr>
              <a:t>Дипломатической академии МИД России</a:t>
            </a:r>
          </a:p>
          <a:p>
            <a:pPr lvl="0" algn="r">
              <a:lnSpc>
                <a:spcPct val="110000"/>
              </a:lnSpc>
              <a:spcBef>
                <a:spcPts val="1800"/>
              </a:spcBef>
              <a:buClr>
                <a:srgbClr val="000000"/>
              </a:buClr>
              <a:buSzPts val="1100"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Мария Андреевна Зуборева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6210" y="2768877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ПРИЕМ В БАКАЛАВРИАТ И МАГИСТРАТУРУ В 2020 ГОДУ</a:t>
            </a:r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4337" y="4668905"/>
            <a:ext cx="1777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Курсы ЕГЭ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679" y="4126660"/>
            <a:ext cx="216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Бакалавриат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3283" y="3468162"/>
            <a:ext cx="2080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Домагистерская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588" y="2954595"/>
            <a:ext cx="4078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Магистратура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800" y="2339188"/>
            <a:ext cx="194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Аспирантура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25" y="1759240"/>
            <a:ext cx="185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Курсы повышения кв. и переподготовка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79158" y="5351212"/>
            <a:ext cx="2267640" cy="301680"/>
          </a:xfrm>
        </p:spPr>
        <p:txBody>
          <a:bodyPr/>
          <a:lstStyle/>
          <a:p>
            <a:pPr lvl="0"/>
            <a:fld id="{E1B5454C-6541-4CA0-BF6F-8CB4F53328D1}" type="slidenum">
              <a:rPr lang="ru-RU" smtClean="0"/>
              <a:t>1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79797D-2893-C24D-A28A-5229DC981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2"/>
          <a:stretch/>
        </p:blipFill>
        <p:spPr>
          <a:xfrm>
            <a:off x="173804" y="72035"/>
            <a:ext cx="1914180" cy="146609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B69A953-BBD6-5F47-A077-B7B58F7CBAA1}"/>
              </a:ext>
            </a:extLst>
          </p:cNvPr>
          <p:cNvSpPr txBox="1">
            <a:spLocks/>
          </p:cNvSpPr>
          <p:nvPr/>
        </p:nvSpPr>
        <p:spPr>
          <a:xfrm>
            <a:off x="1583928" y="227620"/>
            <a:ext cx="7560469" cy="6034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>
            <a:no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ru-RU" sz="6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 Light"/>
                <a:ea typeface="Microsoft YaHei" pitchFamily="2"/>
                <a:cs typeface="Lucida San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Дополнительно: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87984" y="978232"/>
            <a:ext cx="7776864" cy="430531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на 2020 г.;</a:t>
            </a:r>
          </a:p>
          <a:p>
            <a:pPr>
              <a:spcBef>
                <a:spcPts val="12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необходимых документов;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приема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этапы зачисления (ожидаем приказ Министерства науки и высшего образования);</a:t>
            </a:r>
          </a:p>
          <a:p>
            <a:pPr>
              <a:spcBef>
                <a:spcPts val="12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общежитии;</a:t>
            </a:r>
          </a:p>
          <a:p>
            <a:pPr>
              <a:spcBef>
                <a:spcPts val="12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задаваемые вопросы от поступающих;</a:t>
            </a:r>
          </a:p>
          <a:p>
            <a:pPr>
              <a:spcBef>
                <a:spcPts val="12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раздел «Поступление», «Поступление – Бакалавриат», «Поступление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Довузовская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подготовка»;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priem.kom@dipacademy.ru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8(499) 940 – 13 – 60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доб.1).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3E0CFBE-8239-BA43-A04C-0CB9706E7E6F}"/>
              </a:ext>
            </a:extLst>
          </p:cNvPr>
          <p:cNvCxnSpPr>
            <a:cxnSpLocks noChangeAspect="1"/>
          </p:cNvCxnSpPr>
          <p:nvPr/>
        </p:nvCxnSpPr>
        <p:spPr>
          <a:xfrm>
            <a:off x="73866" y="5415974"/>
            <a:ext cx="99328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5351881"/>
            <a:ext cx="8263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defRPr b="1"/>
            </a:pPr>
            <a:r>
              <a:rPr lang="ru-RU" sz="1600" b="1" dirty="0">
                <a:solidFill>
                  <a:schemeClr val="tx2"/>
                </a:solidFill>
              </a:rPr>
              <a:t>Дипломатическая академия Министерства иностранных дел Российской Федерации</a:t>
            </a:r>
            <a:r>
              <a:rPr lang="ru-RU" sz="1600" b="1" dirty="0">
                <a:solidFill>
                  <a:schemeClr val="tx2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30460" y="5368870"/>
            <a:ext cx="2267640" cy="301680"/>
          </a:xfrm>
        </p:spPr>
        <p:txBody>
          <a:bodyPr/>
          <a:lstStyle/>
          <a:p>
            <a:pPr lvl="0"/>
            <a:fld id="{FE2596BC-9188-40A2-9709-EDA27D75436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0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262106"/>
              </p:ext>
            </p:extLst>
          </p:nvPr>
        </p:nvGraphicFramePr>
        <p:xfrm>
          <a:off x="-1431317" y="1727461"/>
          <a:ext cx="6750569" cy="3962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79797D-2893-C24D-A28A-5229DC9811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252"/>
          <a:stretch/>
        </p:blipFill>
        <p:spPr>
          <a:xfrm>
            <a:off x="173804" y="72035"/>
            <a:ext cx="1914180" cy="1466093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3E0CFBE-8239-BA43-A04C-0CB9706E7E6F}"/>
              </a:ext>
            </a:extLst>
          </p:cNvPr>
          <p:cNvCxnSpPr>
            <a:cxnSpLocks noChangeAspect="1"/>
          </p:cNvCxnSpPr>
          <p:nvPr/>
        </p:nvCxnSpPr>
        <p:spPr>
          <a:xfrm>
            <a:off x="73866" y="5415974"/>
            <a:ext cx="99328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5351881"/>
            <a:ext cx="8263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defRPr b="1"/>
            </a:pPr>
            <a:r>
              <a:rPr lang="ru-RU" sz="1600" b="1" dirty="0">
                <a:solidFill>
                  <a:schemeClr val="tx2"/>
                </a:solidFill>
              </a:rPr>
              <a:t>Дипломатическая академия Министерства иностранных дел Российской Федерации</a:t>
            </a:r>
            <a:r>
              <a:rPr lang="ru-RU" sz="1600" b="1" dirty="0">
                <a:solidFill>
                  <a:schemeClr val="tx2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24668" y="210581"/>
            <a:ext cx="2787652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/ договор.</a:t>
            </a:r>
          </a:p>
          <a:p>
            <a:pPr algn="ctr"/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Абитуриенты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имеющие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магистра,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претендовать только на платные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44368" y="125571"/>
            <a:ext cx="1512168" cy="13023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(дневная) – 2 года. Отсрочка. Общежитие.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88583" y="210581"/>
            <a:ext cx="2501281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Очно-заочная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(вечерняя) – 2,5 года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\\dipacademy.local\ds_dipacademy\RoamingProfile\TypeA\e.murugova\Desktop\girl-enroll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343" y="2564106"/>
            <a:ext cx="1726658" cy="268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/>
          <p:cNvSpPr/>
          <p:nvPr/>
        </p:nvSpPr>
        <p:spPr>
          <a:xfrm>
            <a:off x="3960192" y="3276900"/>
            <a:ext cx="1478804" cy="86409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519947" y="2948076"/>
            <a:ext cx="2519909" cy="1646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программ на каждом направлении, но конкурс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направления;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программ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ДОД.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B69A953-BBD6-5F47-A077-B7B58F7CBAA1}"/>
              </a:ext>
            </a:extLst>
          </p:cNvPr>
          <p:cNvSpPr txBox="1">
            <a:spLocks/>
          </p:cNvSpPr>
          <p:nvPr/>
        </p:nvSpPr>
        <p:spPr>
          <a:xfrm>
            <a:off x="2471352" y="1492024"/>
            <a:ext cx="7560469" cy="83617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>
            <a:no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ru-RU" sz="6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 Light"/>
                <a:ea typeface="Microsoft YaHei" pitchFamily="2"/>
                <a:cs typeface="Lucida San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4800" b="1" u="sng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МАГИСТРАТУРА</a:t>
            </a:r>
            <a:endParaRPr lang="ru-RU" sz="4000" b="1" u="sng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742577" y="5368723"/>
            <a:ext cx="2267640" cy="301680"/>
          </a:xfrm>
        </p:spPr>
        <p:txBody>
          <a:bodyPr/>
          <a:lstStyle/>
          <a:p>
            <a:pPr lvl="0"/>
            <a:fld id="{FE2596BC-9188-40A2-9709-EDA27D75436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2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79797D-2893-C24D-A28A-5229DC981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2"/>
          <a:stretch/>
        </p:blipFill>
        <p:spPr>
          <a:xfrm>
            <a:off x="173804" y="72035"/>
            <a:ext cx="1914180" cy="1466093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3E0CFBE-8239-BA43-A04C-0CB9706E7E6F}"/>
              </a:ext>
            </a:extLst>
          </p:cNvPr>
          <p:cNvCxnSpPr>
            <a:cxnSpLocks noChangeAspect="1"/>
          </p:cNvCxnSpPr>
          <p:nvPr/>
        </p:nvCxnSpPr>
        <p:spPr>
          <a:xfrm>
            <a:off x="73866" y="5415974"/>
            <a:ext cx="99328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5351881"/>
            <a:ext cx="8263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defRPr b="1"/>
            </a:pPr>
            <a:r>
              <a:rPr lang="ru-RU" sz="1600" b="1" dirty="0">
                <a:solidFill>
                  <a:schemeClr val="tx2"/>
                </a:solidFill>
              </a:rPr>
              <a:t>Дипломатическая академия Министерства иностранных дел Российской Федерации</a:t>
            </a:r>
            <a:r>
              <a:rPr lang="ru-RU" sz="1600" b="1" dirty="0">
                <a:solidFill>
                  <a:schemeClr val="tx2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B69A953-BBD6-5F47-A077-B7B58F7CBAA1}"/>
              </a:ext>
            </a:extLst>
          </p:cNvPr>
          <p:cNvSpPr txBox="1">
            <a:spLocks/>
          </p:cNvSpPr>
          <p:nvPr/>
        </p:nvSpPr>
        <p:spPr>
          <a:xfrm>
            <a:off x="2159992" y="106100"/>
            <a:ext cx="7560469" cy="10036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>
            <a:no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ru-RU" sz="6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 Light"/>
                <a:ea typeface="Microsoft YaHei" pitchFamily="2"/>
                <a:cs typeface="Lucida San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ВСТУПИТЕЛЬНЫЕ ИСПЫТАНИЯ</a:t>
            </a:r>
          </a:p>
          <a:p>
            <a:pPr>
              <a:buFont typeface="StarSymbol"/>
              <a:buNone/>
            </a:pPr>
            <a:r>
              <a:rPr lang="ru-RU" sz="2800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(В ДИСТАНЦИОННОМ ФОРМАТЕ)</a:t>
            </a:r>
            <a:endParaRPr lang="ru-RU" sz="2000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957767"/>
              </p:ext>
            </p:extLst>
          </p:nvPr>
        </p:nvGraphicFramePr>
        <p:xfrm>
          <a:off x="503238" y="1538127"/>
          <a:ext cx="9072562" cy="3813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8424688" y="2403227"/>
            <a:ext cx="1582070" cy="18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рекомендуемая литература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– Магистратура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файлы справа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739118" y="5351880"/>
            <a:ext cx="2267640" cy="301680"/>
          </a:xfrm>
        </p:spPr>
        <p:txBody>
          <a:bodyPr/>
          <a:lstStyle/>
          <a:p>
            <a:pPr lvl="0"/>
            <a:fld id="{FE2596BC-9188-40A2-9709-EDA27D754366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3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448024" y="98971"/>
            <a:ext cx="7200800" cy="990198"/>
          </a:xfrm>
        </p:spPr>
        <p:txBody>
          <a:bodyPr/>
          <a:lstStyle/>
          <a:p>
            <a:pPr algn="ctr">
              <a:spcBef>
                <a:spcPts val="1800"/>
              </a:spcBef>
              <a:spcAft>
                <a:spcPts val="1200"/>
              </a:spcAft>
              <a:buNone/>
            </a:pPr>
            <a:r>
              <a:rPr lang="ru-RU" altLang="ru-RU" sz="3200" dirty="0" smtClean="0">
                <a:solidFill>
                  <a:srgbClr val="003E85"/>
                </a:solidFill>
                <a:latin typeface="Bookman Old Style" panose="02050604050505020204" pitchFamily="18" charset="0"/>
              </a:rPr>
              <a:t>Контрольные цифры приема </a:t>
            </a:r>
            <a:br>
              <a:rPr lang="ru-RU" altLang="ru-RU" sz="3200" dirty="0" smtClean="0">
                <a:solidFill>
                  <a:srgbClr val="003E85"/>
                </a:solidFill>
                <a:latin typeface="Bookman Old Style" panose="02050604050505020204" pitchFamily="18" charset="0"/>
              </a:rPr>
            </a:br>
            <a:r>
              <a:rPr lang="ru-RU" altLang="ru-RU" sz="3200" dirty="0" smtClean="0">
                <a:solidFill>
                  <a:srgbClr val="003E85"/>
                </a:solidFill>
                <a:latin typeface="Bookman Old Style" panose="02050604050505020204" pitchFamily="18" charset="0"/>
              </a:rPr>
              <a:t>в магистратуру в 2020 году</a:t>
            </a:r>
            <a:endParaRPr lang="ru-RU" altLang="ru-RU" sz="3200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1252"/>
          <a:stretch/>
        </p:blipFill>
        <p:spPr>
          <a:xfrm>
            <a:off x="143768" y="55157"/>
            <a:ext cx="1584176" cy="121333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622567"/>
              </p:ext>
            </p:extLst>
          </p:nvPr>
        </p:nvGraphicFramePr>
        <p:xfrm>
          <a:off x="287784" y="1276368"/>
          <a:ext cx="9505056" cy="39724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81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7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8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6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243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(дневная) форма обучения</a:t>
                      </a:r>
                      <a:endParaRPr lang="ru-RU" sz="16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Очно-заочная (вечерняя) форма обучения </a:t>
                      </a:r>
                      <a:endParaRPr lang="ru-RU" sz="16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Бюджетная основа</a:t>
                      </a:r>
                      <a:endParaRPr lang="ru-RU" sz="14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Договорная основа</a:t>
                      </a:r>
                      <a:endParaRPr lang="ru-RU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Бюджетная основа обучения </a:t>
                      </a:r>
                      <a:r>
                        <a:rPr lang="ru-RU" sz="10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иностранных граждан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05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Бюджетная основа</a:t>
                      </a:r>
                      <a:endParaRPr lang="ru-RU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Договорная основа</a:t>
                      </a:r>
                      <a:endParaRPr lang="ru-RU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Бюджетная основа обучения </a:t>
                      </a:r>
                      <a:r>
                        <a:rPr lang="ru-RU" sz="1100" b="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иностранных граждан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 b="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отношения</a:t>
                      </a:r>
                      <a:endParaRPr lang="ru-RU" sz="14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– 15 – целевая квота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Юриспруденция</a:t>
                      </a:r>
                      <a:endParaRPr lang="ru-RU" sz="14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– 2 – целевая квота</a:t>
                      </a:r>
                      <a:endParaRPr lang="ru-RU" sz="1200" b="1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– 4 – целевая квота</a:t>
                      </a:r>
                      <a:endParaRPr lang="ru-RU" sz="1200" b="1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– 1 – целевая квота</a:t>
                      </a:r>
                      <a:endParaRPr lang="ru-RU" sz="12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– 1 – целевая квота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4861" y="5197514"/>
            <a:ext cx="9040474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*в соответствии с Распоряжением Президента России и Распоряжением Правительства Российской Федерации (о подготовке иностранных граждан).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12985" y="5368870"/>
            <a:ext cx="2267640" cy="301680"/>
          </a:xfrm>
        </p:spPr>
        <p:txBody>
          <a:bodyPr/>
          <a:lstStyle/>
          <a:p>
            <a:pPr lvl="0"/>
            <a:fld id="{51595FF6-D31D-4681-B987-37491E6D2DC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54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79797D-2893-C24D-A28A-5229DC981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2"/>
          <a:stretch/>
        </p:blipFill>
        <p:spPr>
          <a:xfrm>
            <a:off x="404412" y="87052"/>
            <a:ext cx="1755580" cy="1299697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3E0CFBE-8239-BA43-A04C-0CB9706E7E6F}"/>
              </a:ext>
            </a:extLst>
          </p:cNvPr>
          <p:cNvCxnSpPr>
            <a:cxnSpLocks noChangeAspect="1"/>
          </p:cNvCxnSpPr>
          <p:nvPr/>
        </p:nvCxnSpPr>
        <p:spPr>
          <a:xfrm>
            <a:off x="73866" y="5415974"/>
            <a:ext cx="99328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E1F8EA-7CC9-4343-9157-35C6EF3CBCA7}"/>
              </a:ext>
            </a:extLst>
          </p:cNvPr>
          <p:cNvSpPr/>
          <p:nvPr/>
        </p:nvSpPr>
        <p:spPr>
          <a:xfrm>
            <a:off x="30676" y="5400477"/>
            <a:ext cx="5756704" cy="2705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hangingPunct="0">
              <a:defRPr b="1"/>
            </a:pPr>
            <a:r>
              <a:rPr lang="ru-RU" sz="1158" dirty="0">
                <a:solidFill>
                  <a:schemeClr val="tx2"/>
                </a:solidFill>
                <a:latin typeface="+mj-lt"/>
              </a:rPr>
              <a:t>Дипломатическая академия Министерства иностранных дел Российской Федерации</a:t>
            </a:r>
            <a:r>
              <a:rPr lang="ru-RU" sz="1158" dirty="0">
                <a:solidFill>
                  <a:schemeClr val="tx2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4681" y="338654"/>
            <a:ext cx="1847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ldhabi" panose="01000000000000000000" pitchFamily="2" charset="-7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7" y="1386749"/>
            <a:ext cx="4174358" cy="396880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816176" y="1664835"/>
            <a:ext cx="554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отношения: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50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50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50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50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Юриспруденция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50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Междисциплинарный экзамен 50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B69A953-BBD6-5F47-A077-B7B58F7C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2040" y="84092"/>
            <a:ext cx="7128792" cy="14669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МИНИМАЛЬНЫЕ БАЛЛЫ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для участия в конкурсе на поступление в магистратуру: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2600" y="2547243"/>
            <a:ext cx="2088232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для иностранных граждан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50 баллов на все направления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12985" y="5368503"/>
            <a:ext cx="2267640" cy="301680"/>
          </a:xfrm>
        </p:spPr>
        <p:txBody>
          <a:bodyPr/>
          <a:lstStyle/>
          <a:p>
            <a:pPr lvl="0"/>
            <a:fld id="{735E68AC-CE90-45EF-A1C8-51B1C9AF726E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6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79797D-2893-C24D-A28A-5229DC981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2"/>
          <a:stretch/>
        </p:blipFill>
        <p:spPr>
          <a:xfrm>
            <a:off x="404412" y="87052"/>
            <a:ext cx="2187628" cy="155709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B69A953-BBD6-5F47-A077-B7B58F7C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2040" y="15614"/>
            <a:ext cx="7128792" cy="10539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СРЕДНИЕ ПРОХОДНЫЕ БАЛЛЫ В МАГИСТРАТУРУ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2019 ГОДУ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3E0CFBE-8239-BA43-A04C-0CB9706E7E6F}"/>
              </a:ext>
            </a:extLst>
          </p:cNvPr>
          <p:cNvCxnSpPr>
            <a:cxnSpLocks noChangeAspect="1"/>
          </p:cNvCxnSpPr>
          <p:nvPr/>
        </p:nvCxnSpPr>
        <p:spPr>
          <a:xfrm>
            <a:off x="73866" y="5415974"/>
            <a:ext cx="99328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E1F8EA-7CC9-4343-9157-35C6EF3CBCA7}"/>
              </a:ext>
            </a:extLst>
          </p:cNvPr>
          <p:cNvSpPr/>
          <p:nvPr/>
        </p:nvSpPr>
        <p:spPr>
          <a:xfrm>
            <a:off x="30676" y="5400477"/>
            <a:ext cx="5756704" cy="2705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hangingPunct="0">
              <a:defRPr b="1"/>
            </a:pPr>
            <a:r>
              <a:rPr lang="ru-RU" sz="1158" dirty="0">
                <a:solidFill>
                  <a:schemeClr val="tx2"/>
                </a:solidFill>
                <a:latin typeface="+mj-lt"/>
              </a:rPr>
              <a:t>Дипломатическая академия Министерства иностранных дел Российской Федерации</a:t>
            </a:r>
            <a:r>
              <a:rPr lang="ru-RU" sz="1158" dirty="0">
                <a:solidFill>
                  <a:schemeClr val="tx2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4681" y="338654"/>
            <a:ext cx="1847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ldhabi" panose="01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226" y="2088032"/>
            <a:ext cx="2271430" cy="29007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отношения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95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75,6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Иностр.гр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76,3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Очно-заочная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94,4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74,9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Иностр.гр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74,8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8027" y="2214990"/>
            <a:ext cx="2304256" cy="26468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86,7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68,2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Иностр.гр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70,2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Очно-заочная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88,6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65,8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Иностр.гр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71,8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09654" y="2214990"/>
            <a:ext cx="2304256" cy="26468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Юриспруденция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95,9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77,4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Иностр.гр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76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Очно-заочная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93,8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74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Иностр.гр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71,3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91281" y="2382192"/>
            <a:ext cx="2304256" cy="22775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97,3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80,2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Иностр.гр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72,8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Очно-заочная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форма: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отсутствовала в 2019 году.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25149" y="1097224"/>
            <a:ext cx="6632765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РФ:</a:t>
            </a:r>
          </a:p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 за экзамены + 10 баллов при наличии красного диплома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)/2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Средний балл</a:t>
            </a:r>
          </a:p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граждане:</a:t>
            </a:r>
          </a:p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(Баллы за экзамены + 10 баллов при наличии красного диплома)/3 = Средний балл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782308" y="5369320"/>
            <a:ext cx="2267640" cy="301680"/>
          </a:xfrm>
        </p:spPr>
        <p:txBody>
          <a:bodyPr/>
          <a:lstStyle/>
          <a:p>
            <a:pPr lvl="0"/>
            <a:fld id="{735E68AC-CE90-45EF-A1C8-51B1C9AF726E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15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79797D-2893-C24D-A28A-5229DC981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2"/>
          <a:stretch/>
        </p:blipFill>
        <p:spPr>
          <a:xfrm>
            <a:off x="404412" y="87052"/>
            <a:ext cx="1755580" cy="129969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B69A953-BBD6-5F47-A077-B7B58F7C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024" y="21531"/>
            <a:ext cx="7128792" cy="12519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СТОИМОСТЬ ОБУЧЕНИЯ ДЛЯ ПОСТУПАЮЩИХ В МАГИСТРАТУРУ В 2020 ГОДУ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3E0CFBE-8239-BA43-A04C-0CB9706E7E6F}"/>
              </a:ext>
            </a:extLst>
          </p:cNvPr>
          <p:cNvCxnSpPr>
            <a:cxnSpLocks noChangeAspect="1"/>
          </p:cNvCxnSpPr>
          <p:nvPr/>
        </p:nvCxnSpPr>
        <p:spPr>
          <a:xfrm>
            <a:off x="73866" y="5415974"/>
            <a:ext cx="99328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E1F8EA-7CC9-4343-9157-35C6EF3CBCA7}"/>
              </a:ext>
            </a:extLst>
          </p:cNvPr>
          <p:cNvSpPr/>
          <p:nvPr/>
        </p:nvSpPr>
        <p:spPr>
          <a:xfrm>
            <a:off x="30676" y="5400477"/>
            <a:ext cx="5756704" cy="2705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hangingPunct="0">
              <a:defRPr b="1"/>
            </a:pPr>
            <a:r>
              <a:rPr lang="ru-RU" sz="1158" dirty="0">
                <a:solidFill>
                  <a:schemeClr val="tx2"/>
                </a:solidFill>
                <a:latin typeface="+mj-lt"/>
              </a:rPr>
              <a:t>Дипломатическая академия Министерства иностранных дел Российской Федерации</a:t>
            </a:r>
            <a:r>
              <a:rPr lang="ru-RU" sz="1158" dirty="0">
                <a:solidFill>
                  <a:schemeClr val="tx2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4681" y="338654"/>
            <a:ext cx="1847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ldhabi" panose="01000000000000000000" pitchFamily="2" charset="-78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743768"/>
              </p:ext>
            </p:extLst>
          </p:nvPr>
        </p:nvGraphicFramePr>
        <p:xfrm>
          <a:off x="719832" y="1515952"/>
          <a:ext cx="8424936" cy="2960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17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обучения (руб.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год),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производится по семестрам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ОТНОШЕНИЯ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 – 355 000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Очно-заочная форма – 387 000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1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 – 350 000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Очно-заочная форма – 275 000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ЮРИСПРУДЕНЦИЯ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 – 310 000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Очно-заочная форма – 247 000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1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 – 310 000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Очно-заочная форма – 247 000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35856" y="4615483"/>
            <a:ext cx="883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по конкурсу;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зачислении только после поступления средств на счет Академии.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789469" y="5368870"/>
            <a:ext cx="2267640" cy="301680"/>
          </a:xfrm>
        </p:spPr>
        <p:txBody>
          <a:bodyPr/>
          <a:lstStyle/>
          <a:p>
            <a:pPr lvl="0"/>
            <a:fld id="{735E68AC-CE90-45EF-A1C8-51B1C9AF726E}" type="slidenum">
              <a:rPr lang="ru-RU" smtClean="0"/>
              <a:t>16</a:t>
            </a:fld>
            <a:endParaRPr lang="ru-RU" dirty="0"/>
          </a:p>
        </p:txBody>
      </p:sp>
      <p:sp>
        <p:nvSpPr>
          <p:cNvPr id="11" name="Пятно 2 10"/>
          <p:cNvSpPr/>
          <p:nvPr/>
        </p:nvSpPr>
        <p:spPr>
          <a:xfrm>
            <a:off x="8511284" y="2619251"/>
            <a:ext cx="1511921" cy="1080120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Цены 2019 года!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7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79797D-2893-C24D-A28A-5229DC981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2"/>
          <a:stretch/>
        </p:blipFill>
        <p:spPr>
          <a:xfrm>
            <a:off x="30676" y="51226"/>
            <a:ext cx="1755580" cy="129969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B69A953-BBD6-5F47-A077-B7B58F7C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6256" y="1"/>
            <a:ext cx="8130658" cy="9630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ПОДГОТОВИТЕЛЬНЫЕ КУРСЫ ДЛЯ ПОСТУПАЮЩИХ В МАГИСТРАТУРУ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3E0CFBE-8239-BA43-A04C-0CB9706E7E6F}"/>
              </a:ext>
            </a:extLst>
          </p:cNvPr>
          <p:cNvCxnSpPr>
            <a:cxnSpLocks noChangeAspect="1"/>
          </p:cNvCxnSpPr>
          <p:nvPr/>
        </p:nvCxnSpPr>
        <p:spPr>
          <a:xfrm>
            <a:off x="73866" y="5415974"/>
            <a:ext cx="99328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E1F8EA-7CC9-4343-9157-35C6EF3CBCA7}"/>
              </a:ext>
            </a:extLst>
          </p:cNvPr>
          <p:cNvSpPr/>
          <p:nvPr/>
        </p:nvSpPr>
        <p:spPr>
          <a:xfrm>
            <a:off x="30676" y="5400477"/>
            <a:ext cx="5756704" cy="2705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hangingPunct="0">
              <a:defRPr b="1"/>
            </a:pPr>
            <a:r>
              <a:rPr lang="ru-RU" sz="1158" dirty="0">
                <a:solidFill>
                  <a:schemeClr val="tx2"/>
                </a:solidFill>
                <a:latin typeface="+mj-lt"/>
              </a:rPr>
              <a:t>Дипломатическая академия Министерства иностранных дел Российской Федерации</a:t>
            </a:r>
            <a:r>
              <a:rPr lang="ru-RU" sz="1158" dirty="0">
                <a:solidFill>
                  <a:schemeClr val="tx2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4681" y="338654"/>
            <a:ext cx="1847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ldhabi" panose="01000000000000000000" pitchFamily="2" charset="-78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6632" y="1473539"/>
            <a:ext cx="202992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домагистерская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 мес.,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-май)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632" y="2716308"/>
            <a:ext cx="2029919" cy="11065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Домагистерские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курсы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 мес.,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-май)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0432" y="1097659"/>
            <a:ext cx="233295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году: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Летние интенсивные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16328" y="2376026"/>
            <a:ext cx="4494811" cy="3002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Летние интенсивные дистанционные курсы (2020г.)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 отношений и внешней политики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России; </a:t>
            </a:r>
            <a:r>
              <a:rPr lang="ru-RU" sz="1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16 640 руб.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Отечественная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7 280 руб.</a:t>
            </a:r>
            <a:endParaRPr lang="ru-RU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и права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16 640 руб.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Конституционное право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7 280 руб</a:t>
            </a:r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5)Мировая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международные экономические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отношения; </a:t>
            </a:r>
            <a:r>
              <a:rPr lang="ru-RU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16 640 руб.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Экономическая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7 280 руб</a:t>
            </a:r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Основы менеджмента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7 280 </a:t>
            </a:r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Английский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язык. </a:t>
            </a:r>
            <a:r>
              <a:rPr lang="ru-RU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16 640 руб.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51464" y="1202595"/>
            <a:ext cx="2576762" cy="13659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преподаватели Академии</a:t>
            </a:r>
          </a:p>
        </p:txBody>
      </p:sp>
      <p:sp>
        <p:nvSpPr>
          <p:cNvPr id="2" name="Пятно 1 1"/>
          <p:cNvSpPr/>
          <p:nvPr/>
        </p:nvSpPr>
        <p:spPr>
          <a:xfrm>
            <a:off x="8281550" y="1687570"/>
            <a:ext cx="1717691" cy="777283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Запишись!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74092" y="3972790"/>
            <a:ext cx="2766220" cy="1347116"/>
          </a:xfrm>
          <a:prstGeom prst="roundRect">
            <a:avLst>
              <a:gd name="adj" fmla="val 4390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Базовой домагистерской подготовке и Домагистерских курсах: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«Поступление – Довузовская подготовка»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55417" y="2907284"/>
            <a:ext cx="1643824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15 июня – 01 августа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355416" y="4553293"/>
            <a:ext cx="1643825" cy="5756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рием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мая – 12 июня</a:t>
            </a:r>
          </a:p>
          <a:p>
            <a:pPr algn="ctr"/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сайт!</a:t>
            </a:r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6631" y="3972790"/>
            <a:ext cx="2029919" cy="11881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Летние интенсивные курсы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традиционном формате)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31824" y="2749133"/>
            <a:ext cx="202992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мини-группах, распределение по уровню знаний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82308" y="5378491"/>
            <a:ext cx="2267640" cy="301680"/>
          </a:xfrm>
        </p:spPr>
        <p:txBody>
          <a:bodyPr/>
          <a:lstStyle/>
          <a:p>
            <a:pPr lvl="0"/>
            <a:fld id="{735E68AC-CE90-45EF-A1C8-51B1C9AF726E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79797D-2893-C24D-A28A-5229DC981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2"/>
          <a:stretch/>
        </p:blipFill>
        <p:spPr>
          <a:xfrm>
            <a:off x="173804" y="72035"/>
            <a:ext cx="1914180" cy="146609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B69A953-BBD6-5F47-A077-B7B58F7CBAA1}"/>
              </a:ext>
            </a:extLst>
          </p:cNvPr>
          <p:cNvSpPr txBox="1">
            <a:spLocks/>
          </p:cNvSpPr>
          <p:nvPr/>
        </p:nvSpPr>
        <p:spPr>
          <a:xfrm>
            <a:off x="1583928" y="227620"/>
            <a:ext cx="7560469" cy="6034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>
            <a:no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ru-RU" sz="6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 Light"/>
                <a:ea typeface="Microsoft YaHei" pitchFamily="2"/>
                <a:cs typeface="Lucida San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Дополнительно: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87984" y="978232"/>
            <a:ext cx="7776864" cy="430531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на 2020 год;</a:t>
            </a:r>
          </a:p>
          <a:p>
            <a:pPr>
              <a:spcBef>
                <a:spcPts val="120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необходимых документов;</a:t>
            </a:r>
          </a:p>
          <a:p>
            <a:pPr>
              <a:spcBef>
                <a:spcPts val="1200"/>
              </a:spcBef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приема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(ожидаем приказ Министерства науки и высшего образования);</a:t>
            </a:r>
          </a:p>
          <a:p>
            <a:pPr>
              <a:spcBef>
                <a:spcPts val="120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общежитии;</a:t>
            </a:r>
          </a:p>
          <a:p>
            <a:pPr>
              <a:spcBef>
                <a:spcPts val="120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задаваемые вопросы от поступающих;</a:t>
            </a:r>
          </a:p>
          <a:p>
            <a:pPr>
              <a:spcBef>
                <a:spcPts val="120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раздел «Поступление», «Поступление – Магистратура», «Поступление –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Довузовская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подготовка»;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priem.kom@dipacademy.ru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8(499) 940 – 13 – 60 (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доб.1).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3E0CFBE-8239-BA43-A04C-0CB9706E7E6F}"/>
              </a:ext>
            </a:extLst>
          </p:cNvPr>
          <p:cNvCxnSpPr>
            <a:cxnSpLocks noChangeAspect="1"/>
          </p:cNvCxnSpPr>
          <p:nvPr/>
        </p:nvCxnSpPr>
        <p:spPr>
          <a:xfrm>
            <a:off x="73866" y="5415974"/>
            <a:ext cx="99328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5351881"/>
            <a:ext cx="8263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defRPr b="1"/>
            </a:pPr>
            <a:r>
              <a:rPr lang="ru-RU" sz="1600" b="1" dirty="0">
                <a:solidFill>
                  <a:schemeClr val="tx2"/>
                </a:solidFill>
              </a:rPr>
              <a:t>Дипломатическая академия Министерства иностранных дел Российской Федерации</a:t>
            </a:r>
            <a:r>
              <a:rPr lang="ru-RU" sz="1600" b="1" dirty="0">
                <a:solidFill>
                  <a:schemeClr val="tx2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984" y="5368870"/>
            <a:ext cx="2267640" cy="301680"/>
          </a:xfrm>
        </p:spPr>
        <p:txBody>
          <a:bodyPr/>
          <a:lstStyle/>
          <a:p>
            <a:pPr lvl="0"/>
            <a:fld id="{FE2596BC-9188-40A2-9709-EDA27D754366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04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0" y="0"/>
            <a:ext cx="1014984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666666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lvl="0" algn="ctr" hangingPunct="0">
              <a:defRPr b="1"/>
            </a:pPr>
            <a:r>
              <a:rPr lang="en-US" sz="2400" b="1" dirty="0" smtClean="0">
                <a:solidFill>
                  <a:srgbClr val="FFFF00"/>
                </a:solidFill>
                <a:highlight>
                  <a:scrgbClr r="0" g="0" b="0">
                    <a:alpha val="0"/>
                  </a:scrgbClr>
                </a:highlight>
                <a:latin typeface="Algerian" pitchFamily="82"/>
                <a:ea typeface="Microsoft YaHei" pitchFamily="2"/>
                <a:cs typeface="Mangal" pitchFamily="2"/>
              </a:rPr>
              <a:t> </a:t>
            </a:r>
            <a:endParaRPr lang="en-US" sz="2400" b="1" dirty="0">
              <a:solidFill>
                <a:srgbClr val="FFFF00"/>
              </a:solidFill>
              <a:highlight>
                <a:scrgbClr r="0" g="0" b="0">
                  <a:alpha val="0"/>
                </a:scrgbClr>
              </a:highlight>
              <a:latin typeface="Algerian" pitchFamily="82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8065" y="3023647"/>
            <a:ext cx="504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u="sng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  <a:cs typeface="Aldhabi" panose="01000000000000000000" pitchFamily="2" charset="-78"/>
            </a:endParaRPr>
          </a:p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cs typeface="Aldhabi" panose="01000000000000000000" pitchFamily="2" charset="-78"/>
              </a:rPr>
              <a:t>Благодарю за внимание!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  <a:cs typeface="Aldhabi" panose="01000000000000000000" pitchFamily="2" charset="-7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1252"/>
          <a:stretch/>
        </p:blipFill>
        <p:spPr>
          <a:xfrm>
            <a:off x="3168104" y="77415"/>
            <a:ext cx="3600400" cy="275758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12985" y="5368870"/>
            <a:ext cx="2267640" cy="301680"/>
          </a:xfrm>
        </p:spPr>
        <p:txBody>
          <a:bodyPr/>
          <a:lstStyle/>
          <a:p>
            <a:pPr lvl="0"/>
            <a:fld id="{E1B5454C-6541-4CA0-BF6F-8CB4F53328D1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20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79797D-2893-C24D-A28A-5229DC981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2"/>
          <a:stretch/>
        </p:blipFill>
        <p:spPr>
          <a:xfrm>
            <a:off x="173804" y="72035"/>
            <a:ext cx="1194100" cy="9145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960" y="-2998"/>
            <a:ext cx="6624488" cy="93006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БАКАЛАВРИАТ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35" y="1066143"/>
            <a:ext cx="5752467" cy="452111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974293"/>
              </p:ext>
            </p:extLst>
          </p:nvPr>
        </p:nvGraphicFramePr>
        <p:xfrm>
          <a:off x="203817" y="1066143"/>
          <a:ext cx="3960440" cy="264568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3182584961"/>
                    </a:ext>
                  </a:extLst>
                </a:gridCol>
              </a:tblGrid>
              <a:tr h="125775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ОТНОШЕНИЯ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(бюджет,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договор)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010220"/>
                  </a:ext>
                </a:extLst>
              </a:tr>
              <a:tr h="138793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МИРОВАЯ ЭКОНОМИКА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(бюджет,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договор)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809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817" y="3771379"/>
            <a:ext cx="3972126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дополнительных вступительных испытаний (ДВИ).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по результатам ЕГЭ / ВВИ.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 года.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очная (дневная).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Отсрочка от армии.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07262" y="5285581"/>
            <a:ext cx="2267640" cy="301680"/>
          </a:xfrm>
        </p:spPr>
        <p:txBody>
          <a:bodyPr/>
          <a:lstStyle/>
          <a:p>
            <a:pPr lvl="0"/>
            <a:fld id="{FE2596BC-9188-40A2-9709-EDA27D754366}" type="slidenum">
              <a:rPr lang="ru-RU" smtClean="0">
                <a:solidFill>
                  <a:schemeClr val="bg1"/>
                </a:solidFill>
              </a:r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79797D-2893-C24D-A28A-5229DC981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2"/>
          <a:stretch/>
        </p:blipFill>
        <p:spPr>
          <a:xfrm>
            <a:off x="173804" y="72035"/>
            <a:ext cx="1194100" cy="914575"/>
          </a:xfrm>
          <a:prstGeom prst="rect">
            <a:avLst/>
          </a:prstGeom>
        </p:spPr>
      </p:pic>
      <p:graphicFrame>
        <p:nvGraphicFramePr>
          <p:cNvPr id="589" name="Таблица 5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472758"/>
              </p:ext>
            </p:extLst>
          </p:nvPr>
        </p:nvGraphicFramePr>
        <p:xfrm>
          <a:off x="1727944" y="170979"/>
          <a:ext cx="8280920" cy="539277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70230">
                  <a:extLst>
                    <a:ext uri="{9D8B030D-6E8A-4147-A177-3AD203B41FA5}">
                      <a16:colId xmlns:a16="http://schemas.microsoft.com/office/drawing/2014/main" val="2418490763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451966882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999310981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565707285"/>
                    </a:ext>
                  </a:extLst>
                </a:gridCol>
              </a:tblGrid>
              <a:tr h="190959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 предоставлю действующие результаты ЕГЭ (за 2016,2017, 2018, 2019, 2020 гг.) по необходимым предметам и аттестат о среднем общем образовании.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 предоставлю диплом о среднем профессиональном образовании без действующих результатов ЕГЭ/с действующими результатами ЕГЭ, но не по всем необходимым предметам. 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 предоставлю аттестат о среднем общем образовании, полученный за рубежом, без действующих результатов ЕГЭ/с действующими результатами ЕГЭ, но не по всем необходимым предметам.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Отношусь к льготной категории лиц, указанных в п.2.7 Правил приема в Академию (СОЦИАЛЬНЫЕ ЛЬГОТЫ)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681755"/>
                  </a:ext>
                </a:extLst>
              </a:tr>
              <a:tr h="34831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 только по результатам ЕГЭ: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8585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Международные отношения.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Предметы: русский язык, иностранный язык, история.  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8585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Мировая экономика.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Предметы: русский язык, иностранный язык,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профильная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математика.  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 по действующим результатам ЕГЭ и/или вступительным испытаниям, проводимым Академией самостоятельно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дистанционной форме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(согласно Правилам приема в Академию в 2020 году). 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8585" algn="l"/>
                        </a:tabLs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Международные отношения.</a:t>
                      </a:r>
                      <a:r>
                        <a:rPr lang="ru-RU" sz="11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Предметы: русский язык, иностранный язык, история.  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8585" algn="l"/>
                        </a:tabLs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Мировая экономика.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Предметы: русский язык, иностранный язык, профильная математика. 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 по действующим результатам ЕГЭ и/или вступительным испытаниям, проводимым Академией самостоятельно </a:t>
                      </a:r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дистанционной форме</a:t>
                      </a: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(согласно Правилам приема в Академию в 2020 году). </a:t>
                      </a:r>
                      <a:endParaRPr kumimoji="0" lang="ru-RU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108585" algn="l"/>
                        </a:tabLst>
                        <a:defRPr/>
                      </a:pPr>
                      <a:r>
                        <a:rPr kumimoji="0" lang="ru-RU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Международные отношения. </a:t>
                      </a: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Предметы: русский язык, иностранный язык, история.  </a:t>
                      </a:r>
                      <a:endParaRPr kumimoji="0" lang="ru-RU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108585" algn="l"/>
                        </a:tabLst>
                        <a:defRPr/>
                      </a:pPr>
                      <a:r>
                        <a:rPr kumimoji="0" lang="ru-RU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Мировая экономика.</a:t>
                      </a: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Предметы: русский язык, иностранный язык, профильная математика. 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 по действующим результатам ЕГЭ и/или вступительным испытаниям, проводимым Академией самостоятельно </a:t>
                      </a:r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дистанционной форме</a:t>
                      </a: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(согласно Правилам приема в Академию в 2020 году). </a:t>
                      </a:r>
                      <a:endParaRPr kumimoji="0" lang="ru-RU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108585" algn="l"/>
                        </a:tabLst>
                        <a:defRPr/>
                      </a:pPr>
                      <a:r>
                        <a:rPr kumimoji="0" lang="ru-RU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Международные отношения. </a:t>
                      </a: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Предметы: русский язык, иностранный язык, история.  </a:t>
                      </a:r>
                      <a:endParaRPr kumimoji="0" lang="ru-RU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108585" algn="l"/>
                        </a:tabLst>
                        <a:defRPr/>
                      </a:pPr>
                      <a:r>
                        <a:rPr kumimoji="0" lang="ru-RU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Мировая экономика.</a:t>
                      </a: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Предметы: русский язык, иностранный язык, профильная математика.  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251338"/>
                  </a:ext>
                </a:extLst>
              </a:tr>
            </a:tbl>
          </a:graphicData>
        </a:graphic>
      </p:graphicFrame>
      <p:sp>
        <p:nvSpPr>
          <p:cNvPr id="591" name="TextBox 590"/>
          <p:cNvSpPr txBox="1"/>
          <p:nvPr/>
        </p:nvSpPr>
        <p:spPr>
          <a:xfrm>
            <a:off x="71760" y="1107083"/>
            <a:ext cx="1555408" cy="646331"/>
          </a:xfrm>
          <a:prstGeom prst="rect">
            <a:avLst/>
          </a:prstGeom>
          <a:gradFill>
            <a:gsLst>
              <a:gs pos="45288">
                <a:srgbClr val="CBDAEB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поступающих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2" name="TextBox 591"/>
          <p:cNvSpPr txBox="1"/>
          <p:nvPr/>
        </p:nvSpPr>
        <p:spPr>
          <a:xfrm>
            <a:off x="71760" y="2867368"/>
            <a:ext cx="1555408" cy="646331"/>
          </a:xfrm>
          <a:prstGeom prst="rect">
            <a:avLst/>
          </a:prstGeom>
          <a:gradFill>
            <a:gsLst>
              <a:gs pos="45288">
                <a:srgbClr val="CBDAEB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поступления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246" y="4131419"/>
            <a:ext cx="1626436" cy="11521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 ВВИ,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Бакалавриат» - файлы справа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802392" y="5283547"/>
            <a:ext cx="2267640" cy="301680"/>
          </a:xfrm>
        </p:spPr>
        <p:txBody>
          <a:bodyPr/>
          <a:lstStyle/>
          <a:p>
            <a:pPr lvl="0"/>
            <a:fld id="{494DD2EF-3094-4638-BD46-3CC4AE80E3AC}" type="slidenum">
              <a:rPr lang="ru-RU" smtClean="0">
                <a:solidFill>
                  <a:schemeClr val="tx1"/>
                </a:solidFill>
              </a:r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9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987006" y="29754"/>
            <a:ext cx="6696744" cy="1224135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sz="3200" dirty="0" smtClean="0">
                <a:solidFill>
                  <a:srgbClr val="003E85"/>
                </a:solidFill>
                <a:latin typeface="Bookman Old Style" panose="02050604050505020204" pitchFamily="18" charset="0"/>
              </a:rPr>
              <a:t>Контрольные цифры приема </a:t>
            </a:r>
            <a:br>
              <a:rPr lang="ru-RU" altLang="ru-RU" sz="3200" dirty="0" smtClean="0">
                <a:solidFill>
                  <a:srgbClr val="003E85"/>
                </a:solidFill>
                <a:latin typeface="Bookman Old Style" panose="02050604050505020204" pitchFamily="18" charset="0"/>
              </a:rPr>
            </a:br>
            <a:r>
              <a:rPr lang="ru-RU" altLang="ru-RU" sz="3200" dirty="0" smtClean="0">
                <a:solidFill>
                  <a:srgbClr val="003E85"/>
                </a:solidFill>
                <a:latin typeface="Bookman Old Style" panose="02050604050505020204" pitchFamily="18" charset="0"/>
              </a:rPr>
              <a:t>в бакалавриат в 2020 году</a:t>
            </a:r>
            <a:endParaRPr lang="ru-RU" altLang="ru-RU" sz="3200" dirty="0">
              <a:solidFill>
                <a:srgbClr val="003E85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1252"/>
          <a:stretch/>
        </p:blipFill>
        <p:spPr>
          <a:xfrm>
            <a:off x="503808" y="0"/>
            <a:ext cx="2232000" cy="1709515"/>
          </a:xfrm>
          <a:prstGeom prst="rect">
            <a:avLst/>
          </a:prstGeom>
        </p:spPr>
      </p:pic>
      <p:grpSp>
        <p:nvGrpSpPr>
          <p:cNvPr id="10" name="Group 3"/>
          <p:cNvGrpSpPr>
            <a:grpSpLocks noChangeAspect="1"/>
          </p:cNvGrpSpPr>
          <p:nvPr/>
        </p:nvGrpSpPr>
        <p:grpSpPr bwMode="auto">
          <a:xfrm>
            <a:off x="652463" y="1709515"/>
            <a:ext cx="9359899" cy="3862064"/>
            <a:chOff x="411" y="1242"/>
            <a:chExt cx="5896" cy="1967"/>
          </a:xfrm>
        </p:grpSpPr>
        <p:sp>
          <p:nvSpPr>
            <p:cNvPr id="11" name="AutoShape 2"/>
            <p:cNvSpPr>
              <a:spLocks noChangeAspect="1" noChangeArrowheads="1" noTextEdit="1"/>
            </p:cNvSpPr>
            <p:nvPr/>
          </p:nvSpPr>
          <p:spPr bwMode="auto">
            <a:xfrm>
              <a:off x="411" y="1242"/>
              <a:ext cx="5803" cy="1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17" y="1249"/>
              <a:ext cx="1959" cy="7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476" y="1406"/>
              <a:ext cx="1838" cy="459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033" y="1559"/>
              <a:ext cx="86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Факультет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1272" y="1478"/>
              <a:ext cx="9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1538" y="1639"/>
              <a:ext cx="9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2376" y="1249"/>
              <a:ext cx="1399" cy="7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2439" y="1408"/>
              <a:ext cx="1274" cy="229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2486" y="1478"/>
              <a:ext cx="128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Бюджетная основа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3666" y="1478"/>
              <a:ext cx="9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2439" y="1637"/>
              <a:ext cx="1274" cy="228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2785" y="1637"/>
              <a:ext cx="668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обучения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3367" y="1639"/>
              <a:ext cx="9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3775" y="1249"/>
              <a:ext cx="1227" cy="7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3837" y="1408"/>
              <a:ext cx="1103" cy="229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4018" y="1478"/>
              <a:ext cx="868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Договорная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3837" y="1637"/>
              <a:ext cx="1103" cy="228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3868" y="1637"/>
              <a:ext cx="50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основа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4292" y="1637"/>
              <a:ext cx="9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4326" y="1637"/>
              <a:ext cx="668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обучения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4908" y="1639"/>
              <a:ext cx="9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29"/>
            <p:cNvSpPr>
              <a:spLocks noChangeArrowheads="1"/>
            </p:cNvSpPr>
            <p:nvPr/>
          </p:nvSpPr>
          <p:spPr bwMode="auto">
            <a:xfrm>
              <a:off x="5002" y="1249"/>
              <a:ext cx="1225" cy="7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30"/>
            <p:cNvSpPr>
              <a:spLocks noChangeArrowheads="1"/>
            </p:cNvSpPr>
            <p:nvPr/>
          </p:nvSpPr>
          <p:spPr bwMode="auto">
            <a:xfrm>
              <a:off x="5065" y="1249"/>
              <a:ext cx="1102" cy="77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31"/>
            <p:cNvSpPr>
              <a:spLocks noChangeArrowheads="1"/>
            </p:cNvSpPr>
            <p:nvPr/>
          </p:nvSpPr>
          <p:spPr bwMode="auto">
            <a:xfrm>
              <a:off x="5254" y="1319"/>
              <a:ext cx="846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Бюджетная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2"/>
            <p:cNvSpPr>
              <a:spLocks noChangeArrowheads="1"/>
            </p:cNvSpPr>
            <p:nvPr/>
          </p:nvSpPr>
          <p:spPr bwMode="auto">
            <a:xfrm>
              <a:off x="5065" y="1478"/>
              <a:ext cx="1102" cy="159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5095" y="1478"/>
              <a:ext cx="50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основа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4"/>
            <p:cNvSpPr>
              <a:spLocks noChangeArrowheads="1"/>
            </p:cNvSpPr>
            <p:nvPr/>
          </p:nvSpPr>
          <p:spPr bwMode="auto">
            <a:xfrm>
              <a:off x="5519" y="1478"/>
              <a:ext cx="9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5553" y="1478"/>
              <a:ext cx="668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обучения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6135" y="1478"/>
              <a:ext cx="9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37"/>
            <p:cNvSpPr>
              <a:spLocks noChangeArrowheads="1"/>
            </p:cNvSpPr>
            <p:nvPr/>
          </p:nvSpPr>
          <p:spPr bwMode="auto">
            <a:xfrm>
              <a:off x="5065" y="1637"/>
              <a:ext cx="1102" cy="159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38"/>
            <p:cNvSpPr>
              <a:spLocks noChangeArrowheads="1"/>
            </p:cNvSpPr>
            <p:nvPr/>
          </p:nvSpPr>
          <p:spPr bwMode="auto">
            <a:xfrm>
              <a:off x="5066" y="1637"/>
              <a:ext cx="124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для иностранных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39"/>
            <p:cNvSpPr>
              <a:spLocks noChangeArrowheads="1"/>
            </p:cNvSpPr>
            <p:nvPr/>
          </p:nvSpPr>
          <p:spPr bwMode="auto">
            <a:xfrm>
              <a:off x="5066" y="1780"/>
              <a:ext cx="1100" cy="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5065" y="1796"/>
              <a:ext cx="1102" cy="229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41"/>
            <p:cNvSpPr>
              <a:spLocks noChangeArrowheads="1"/>
            </p:cNvSpPr>
            <p:nvPr/>
          </p:nvSpPr>
          <p:spPr bwMode="auto">
            <a:xfrm>
              <a:off x="5317" y="1797"/>
              <a:ext cx="608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граждан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2"/>
            <p:cNvSpPr>
              <a:spLocks noChangeArrowheads="1"/>
            </p:cNvSpPr>
            <p:nvPr/>
          </p:nvSpPr>
          <p:spPr bwMode="auto">
            <a:xfrm>
              <a:off x="5846" y="1797"/>
              <a:ext cx="13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*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3"/>
            <p:cNvSpPr>
              <a:spLocks noChangeArrowheads="1"/>
            </p:cNvSpPr>
            <p:nvPr/>
          </p:nvSpPr>
          <p:spPr bwMode="auto">
            <a:xfrm>
              <a:off x="5915" y="1799"/>
              <a:ext cx="9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4"/>
            <p:cNvSpPr>
              <a:spLocks noChangeArrowheads="1"/>
            </p:cNvSpPr>
            <p:nvPr/>
          </p:nvSpPr>
          <p:spPr bwMode="auto">
            <a:xfrm>
              <a:off x="5317" y="1939"/>
              <a:ext cx="529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45"/>
            <p:cNvSpPr>
              <a:spLocks noChangeArrowheads="1"/>
            </p:cNvSpPr>
            <p:nvPr/>
          </p:nvSpPr>
          <p:spPr bwMode="auto">
            <a:xfrm>
              <a:off x="411" y="1242"/>
              <a:ext cx="6" cy="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46"/>
            <p:cNvSpPr>
              <a:spLocks noChangeArrowheads="1"/>
            </p:cNvSpPr>
            <p:nvPr/>
          </p:nvSpPr>
          <p:spPr bwMode="auto">
            <a:xfrm>
              <a:off x="411" y="1242"/>
              <a:ext cx="6" cy="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47"/>
            <p:cNvSpPr>
              <a:spLocks noChangeArrowheads="1"/>
            </p:cNvSpPr>
            <p:nvPr/>
          </p:nvSpPr>
          <p:spPr bwMode="auto">
            <a:xfrm>
              <a:off x="417" y="1242"/>
              <a:ext cx="1961" cy="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48"/>
            <p:cNvSpPr>
              <a:spLocks noChangeArrowheads="1"/>
            </p:cNvSpPr>
            <p:nvPr/>
          </p:nvSpPr>
          <p:spPr bwMode="auto">
            <a:xfrm>
              <a:off x="2378" y="1242"/>
              <a:ext cx="5" cy="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49"/>
            <p:cNvSpPr>
              <a:spLocks noChangeArrowheads="1"/>
            </p:cNvSpPr>
            <p:nvPr/>
          </p:nvSpPr>
          <p:spPr bwMode="auto">
            <a:xfrm>
              <a:off x="2383" y="1242"/>
              <a:ext cx="1392" cy="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50"/>
            <p:cNvSpPr>
              <a:spLocks noChangeArrowheads="1"/>
            </p:cNvSpPr>
            <p:nvPr/>
          </p:nvSpPr>
          <p:spPr bwMode="auto">
            <a:xfrm>
              <a:off x="3775" y="1242"/>
              <a:ext cx="6" cy="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51"/>
            <p:cNvSpPr>
              <a:spLocks noChangeArrowheads="1"/>
            </p:cNvSpPr>
            <p:nvPr/>
          </p:nvSpPr>
          <p:spPr bwMode="auto">
            <a:xfrm>
              <a:off x="3781" y="1242"/>
              <a:ext cx="1221" cy="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5002" y="1242"/>
              <a:ext cx="6" cy="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5008" y="1242"/>
              <a:ext cx="1220" cy="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6228" y="1242"/>
              <a:ext cx="5" cy="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6228" y="1242"/>
              <a:ext cx="5" cy="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2" name="Rectangle 56"/>
            <p:cNvSpPr>
              <a:spLocks noChangeArrowheads="1"/>
            </p:cNvSpPr>
            <p:nvPr/>
          </p:nvSpPr>
          <p:spPr bwMode="auto">
            <a:xfrm>
              <a:off x="411" y="1248"/>
              <a:ext cx="6" cy="777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3" name="Rectangle 57"/>
            <p:cNvSpPr>
              <a:spLocks noChangeArrowheads="1"/>
            </p:cNvSpPr>
            <p:nvPr/>
          </p:nvSpPr>
          <p:spPr bwMode="auto">
            <a:xfrm>
              <a:off x="6228" y="1248"/>
              <a:ext cx="5" cy="777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" name="Rectangle 58"/>
            <p:cNvSpPr>
              <a:spLocks noChangeArrowheads="1"/>
            </p:cNvSpPr>
            <p:nvPr/>
          </p:nvSpPr>
          <p:spPr bwMode="auto">
            <a:xfrm>
              <a:off x="417" y="2030"/>
              <a:ext cx="1957" cy="365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Rectangle 59"/>
            <p:cNvSpPr>
              <a:spLocks noChangeArrowheads="1"/>
            </p:cNvSpPr>
            <p:nvPr/>
          </p:nvSpPr>
          <p:spPr bwMode="auto">
            <a:xfrm>
              <a:off x="476" y="2030"/>
              <a:ext cx="1838" cy="182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" name="Rectangle 60"/>
            <p:cNvSpPr>
              <a:spLocks noChangeArrowheads="1"/>
            </p:cNvSpPr>
            <p:nvPr/>
          </p:nvSpPr>
          <p:spPr bwMode="auto">
            <a:xfrm>
              <a:off x="505" y="2054"/>
              <a:ext cx="191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Международные отношения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9" name="Rectangle 61"/>
            <p:cNvSpPr>
              <a:spLocks noChangeArrowheads="1"/>
            </p:cNvSpPr>
            <p:nvPr/>
          </p:nvSpPr>
          <p:spPr bwMode="auto">
            <a:xfrm>
              <a:off x="2285" y="2054"/>
              <a:ext cx="9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0" name="Rectangle 62"/>
            <p:cNvSpPr>
              <a:spLocks noChangeArrowheads="1"/>
            </p:cNvSpPr>
            <p:nvPr/>
          </p:nvSpPr>
          <p:spPr bwMode="auto">
            <a:xfrm>
              <a:off x="476" y="2212"/>
              <a:ext cx="1838" cy="183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1" name="Rectangle 63"/>
            <p:cNvSpPr>
              <a:spLocks noChangeArrowheads="1"/>
            </p:cNvSpPr>
            <p:nvPr/>
          </p:nvSpPr>
          <p:spPr bwMode="auto">
            <a:xfrm>
              <a:off x="651" y="2212"/>
              <a:ext cx="1609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и международное право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2" name="Rectangle 64"/>
            <p:cNvSpPr>
              <a:spLocks noChangeArrowheads="1"/>
            </p:cNvSpPr>
            <p:nvPr/>
          </p:nvSpPr>
          <p:spPr bwMode="auto">
            <a:xfrm>
              <a:off x="2141" y="2214"/>
              <a:ext cx="9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3" name="Rectangle 65"/>
            <p:cNvSpPr>
              <a:spLocks noChangeArrowheads="1"/>
            </p:cNvSpPr>
            <p:nvPr/>
          </p:nvSpPr>
          <p:spPr bwMode="auto">
            <a:xfrm>
              <a:off x="2379" y="2030"/>
              <a:ext cx="1393" cy="365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4" name="Rectangle 66"/>
            <p:cNvSpPr>
              <a:spLocks noChangeArrowheads="1"/>
            </p:cNvSpPr>
            <p:nvPr/>
          </p:nvSpPr>
          <p:spPr bwMode="auto">
            <a:xfrm>
              <a:off x="2439" y="2069"/>
              <a:ext cx="1274" cy="285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5" name="Rectangle 67"/>
            <p:cNvSpPr>
              <a:spLocks noChangeArrowheads="1"/>
            </p:cNvSpPr>
            <p:nvPr/>
          </p:nvSpPr>
          <p:spPr bwMode="auto">
            <a:xfrm>
              <a:off x="2432" y="2051"/>
              <a:ext cx="129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33,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из них – 10 – целевая квота,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 – особая квота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6" name="Rectangle 68"/>
            <p:cNvSpPr>
              <a:spLocks noChangeArrowheads="1"/>
            </p:cNvSpPr>
            <p:nvPr/>
          </p:nvSpPr>
          <p:spPr bwMode="auto">
            <a:xfrm>
              <a:off x="3180" y="2092"/>
              <a:ext cx="9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7" name="Rectangle 69"/>
            <p:cNvSpPr>
              <a:spLocks noChangeArrowheads="1"/>
            </p:cNvSpPr>
            <p:nvPr/>
          </p:nvSpPr>
          <p:spPr bwMode="auto">
            <a:xfrm>
              <a:off x="3778" y="2030"/>
              <a:ext cx="1221" cy="365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8" name="Rectangle 70"/>
            <p:cNvSpPr>
              <a:spLocks noChangeArrowheads="1"/>
            </p:cNvSpPr>
            <p:nvPr/>
          </p:nvSpPr>
          <p:spPr bwMode="auto">
            <a:xfrm>
              <a:off x="3837" y="2069"/>
              <a:ext cx="1103" cy="285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9" name="Rectangle 71"/>
            <p:cNvSpPr>
              <a:spLocks noChangeArrowheads="1"/>
            </p:cNvSpPr>
            <p:nvPr/>
          </p:nvSpPr>
          <p:spPr bwMode="auto">
            <a:xfrm>
              <a:off x="4319" y="2092"/>
              <a:ext cx="20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80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0" name="Rectangle 72"/>
            <p:cNvSpPr>
              <a:spLocks noChangeArrowheads="1"/>
            </p:cNvSpPr>
            <p:nvPr/>
          </p:nvSpPr>
          <p:spPr bwMode="auto">
            <a:xfrm>
              <a:off x="4458" y="2092"/>
              <a:ext cx="9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1" name="Rectangle 73"/>
            <p:cNvSpPr>
              <a:spLocks noChangeArrowheads="1"/>
            </p:cNvSpPr>
            <p:nvPr/>
          </p:nvSpPr>
          <p:spPr bwMode="auto">
            <a:xfrm>
              <a:off x="5005" y="2030"/>
              <a:ext cx="1222" cy="365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2" name="Rectangle 74"/>
            <p:cNvSpPr>
              <a:spLocks noChangeArrowheads="1"/>
            </p:cNvSpPr>
            <p:nvPr/>
          </p:nvSpPr>
          <p:spPr bwMode="auto">
            <a:xfrm>
              <a:off x="5065" y="2069"/>
              <a:ext cx="1102" cy="285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3" name="Rectangle 75"/>
            <p:cNvSpPr>
              <a:spLocks noChangeArrowheads="1"/>
            </p:cNvSpPr>
            <p:nvPr/>
          </p:nvSpPr>
          <p:spPr bwMode="auto">
            <a:xfrm>
              <a:off x="5547" y="2092"/>
              <a:ext cx="20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25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4" name="Rectangle 76"/>
            <p:cNvSpPr>
              <a:spLocks noChangeArrowheads="1"/>
            </p:cNvSpPr>
            <p:nvPr/>
          </p:nvSpPr>
          <p:spPr bwMode="auto">
            <a:xfrm>
              <a:off x="5685" y="2092"/>
              <a:ext cx="9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5" name="Rectangle 77"/>
            <p:cNvSpPr>
              <a:spLocks noChangeArrowheads="1"/>
            </p:cNvSpPr>
            <p:nvPr/>
          </p:nvSpPr>
          <p:spPr bwMode="auto">
            <a:xfrm>
              <a:off x="411" y="2025"/>
              <a:ext cx="6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6" name="Rectangle 78"/>
            <p:cNvSpPr>
              <a:spLocks noChangeArrowheads="1"/>
            </p:cNvSpPr>
            <p:nvPr/>
          </p:nvSpPr>
          <p:spPr bwMode="auto">
            <a:xfrm>
              <a:off x="417" y="2025"/>
              <a:ext cx="1958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7" name="Rectangle 79"/>
            <p:cNvSpPr>
              <a:spLocks noChangeArrowheads="1"/>
            </p:cNvSpPr>
            <p:nvPr/>
          </p:nvSpPr>
          <p:spPr bwMode="auto">
            <a:xfrm>
              <a:off x="2375" y="2025"/>
              <a:ext cx="5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8" name="Rectangle 80"/>
            <p:cNvSpPr>
              <a:spLocks noChangeArrowheads="1"/>
            </p:cNvSpPr>
            <p:nvPr/>
          </p:nvSpPr>
          <p:spPr bwMode="auto">
            <a:xfrm>
              <a:off x="2380" y="2025"/>
              <a:ext cx="6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9" name="Rectangle 81"/>
            <p:cNvSpPr>
              <a:spLocks noChangeArrowheads="1"/>
            </p:cNvSpPr>
            <p:nvPr/>
          </p:nvSpPr>
          <p:spPr bwMode="auto">
            <a:xfrm>
              <a:off x="2386" y="2025"/>
              <a:ext cx="1386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0" name="Rectangle 82"/>
            <p:cNvSpPr>
              <a:spLocks noChangeArrowheads="1"/>
            </p:cNvSpPr>
            <p:nvPr/>
          </p:nvSpPr>
          <p:spPr bwMode="auto">
            <a:xfrm>
              <a:off x="3772" y="2025"/>
              <a:ext cx="6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1" name="Rectangle 83"/>
            <p:cNvSpPr>
              <a:spLocks noChangeArrowheads="1"/>
            </p:cNvSpPr>
            <p:nvPr/>
          </p:nvSpPr>
          <p:spPr bwMode="auto">
            <a:xfrm>
              <a:off x="3778" y="2025"/>
              <a:ext cx="5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2" name="Rectangle 84"/>
            <p:cNvSpPr>
              <a:spLocks noChangeArrowheads="1"/>
            </p:cNvSpPr>
            <p:nvPr/>
          </p:nvSpPr>
          <p:spPr bwMode="auto">
            <a:xfrm>
              <a:off x="3783" y="2025"/>
              <a:ext cx="1216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3" name="Rectangle 85"/>
            <p:cNvSpPr>
              <a:spLocks noChangeArrowheads="1"/>
            </p:cNvSpPr>
            <p:nvPr/>
          </p:nvSpPr>
          <p:spPr bwMode="auto">
            <a:xfrm>
              <a:off x="4999" y="2025"/>
              <a:ext cx="6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4" name="Rectangle 86"/>
            <p:cNvSpPr>
              <a:spLocks noChangeArrowheads="1"/>
            </p:cNvSpPr>
            <p:nvPr/>
          </p:nvSpPr>
          <p:spPr bwMode="auto">
            <a:xfrm>
              <a:off x="5005" y="2025"/>
              <a:ext cx="6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5" name="Rectangle 87"/>
            <p:cNvSpPr>
              <a:spLocks noChangeArrowheads="1"/>
            </p:cNvSpPr>
            <p:nvPr/>
          </p:nvSpPr>
          <p:spPr bwMode="auto">
            <a:xfrm>
              <a:off x="5011" y="2025"/>
              <a:ext cx="1217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6" name="Rectangle 88"/>
            <p:cNvSpPr>
              <a:spLocks noChangeArrowheads="1"/>
            </p:cNvSpPr>
            <p:nvPr/>
          </p:nvSpPr>
          <p:spPr bwMode="auto">
            <a:xfrm>
              <a:off x="6228" y="2025"/>
              <a:ext cx="5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7" name="Rectangle 89"/>
            <p:cNvSpPr>
              <a:spLocks noChangeArrowheads="1"/>
            </p:cNvSpPr>
            <p:nvPr/>
          </p:nvSpPr>
          <p:spPr bwMode="auto">
            <a:xfrm>
              <a:off x="411" y="2030"/>
              <a:ext cx="6" cy="365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8" name="Rectangle 90"/>
            <p:cNvSpPr>
              <a:spLocks noChangeArrowheads="1"/>
            </p:cNvSpPr>
            <p:nvPr/>
          </p:nvSpPr>
          <p:spPr bwMode="auto">
            <a:xfrm>
              <a:off x="2375" y="2030"/>
              <a:ext cx="5" cy="365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9" name="Rectangle 91"/>
            <p:cNvSpPr>
              <a:spLocks noChangeArrowheads="1"/>
            </p:cNvSpPr>
            <p:nvPr/>
          </p:nvSpPr>
          <p:spPr bwMode="auto">
            <a:xfrm>
              <a:off x="3772" y="2030"/>
              <a:ext cx="6" cy="365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0" name="Rectangle 92"/>
            <p:cNvSpPr>
              <a:spLocks noChangeArrowheads="1"/>
            </p:cNvSpPr>
            <p:nvPr/>
          </p:nvSpPr>
          <p:spPr bwMode="auto">
            <a:xfrm>
              <a:off x="4999" y="2030"/>
              <a:ext cx="6" cy="365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1" name="Rectangle 93"/>
            <p:cNvSpPr>
              <a:spLocks noChangeArrowheads="1"/>
            </p:cNvSpPr>
            <p:nvPr/>
          </p:nvSpPr>
          <p:spPr bwMode="auto">
            <a:xfrm>
              <a:off x="6228" y="2030"/>
              <a:ext cx="5" cy="365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2" name="Rectangle 94"/>
            <p:cNvSpPr>
              <a:spLocks noChangeArrowheads="1"/>
            </p:cNvSpPr>
            <p:nvPr/>
          </p:nvSpPr>
          <p:spPr bwMode="auto">
            <a:xfrm>
              <a:off x="749" y="2473"/>
              <a:ext cx="69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Мировая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3" name="Rectangle 95"/>
            <p:cNvSpPr>
              <a:spLocks noChangeArrowheads="1"/>
            </p:cNvSpPr>
            <p:nvPr/>
          </p:nvSpPr>
          <p:spPr bwMode="auto">
            <a:xfrm>
              <a:off x="1360" y="2473"/>
              <a:ext cx="769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экономика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4" name="Rectangle 96"/>
            <p:cNvSpPr>
              <a:spLocks noChangeArrowheads="1"/>
            </p:cNvSpPr>
            <p:nvPr/>
          </p:nvSpPr>
          <p:spPr bwMode="auto">
            <a:xfrm>
              <a:off x="2041" y="2475"/>
              <a:ext cx="9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5" name="Rectangle 97"/>
            <p:cNvSpPr>
              <a:spLocks noChangeArrowheads="1"/>
            </p:cNvSpPr>
            <p:nvPr/>
          </p:nvSpPr>
          <p:spPr bwMode="auto">
            <a:xfrm>
              <a:off x="2416" y="2425"/>
              <a:ext cx="130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23</a:t>
              </a:r>
              <a:r>
                <a:rPr lang="ru-RU" altLang="ru-RU" sz="14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r>
                <a:rPr lang="ru-RU" alt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lvl="0" algn="ctr"/>
              <a:r>
                <a:rPr lang="ru-RU" altLang="ru-RU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из них – 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7 </a:t>
              </a:r>
              <a:r>
                <a:rPr lang="ru-RU" altLang="ru-RU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– целевая квота, </a:t>
              </a:r>
            </a:p>
            <a:p>
              <a:pPr lvl="0" algn="ctr"/>
              <a:r>
                <a:rPr lang="ru-RU" altLang="ru-RU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3 </a:t>
              </a:r>
              <a:r>
                <a:rPr lang="ru-RU" altLang="ru-RU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– особая 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квота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6" name="Rectangle 98"/>
            <p:cNvSpPr>
              <a:spLocks noChangeArrowheads="1"/>
            </p:cNvSpPr>
            <p:nvPr/>
          </p:nvSpPr>
          <p:spPr bwMode="auto">
            <a:xfrm>
              <a:off x="3145" y="2472"/>
              <a:ext cx="9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7" name="Rectangle 99"/>
            <p:cNvSpPr>
              <a:spLocks noChangeArrowheads="1"/>
            </p:cNvSpPr>
            <p:nvPr/>
          </p:nvSpPr>
          <p:spPr bwMode="auto">
            <a:xfrm>
              <a:off x="4319" y="2472"/>
              <a:ext cx="20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8" name="Rectangle 100"/>
            <p:cNvSpPr>
              <a:spLocks noChangeArrowheads="1"/>
            </p:cNvSpPr>
            <p:nvPr/>
          </p:nvSpPr>
          <p:spPr bwMode="auto">
            <a:xfrm>
              <a:off x="4458" y="2472"/>
              <a:ext cx="9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9" name="Rectangle 101"/>
            <p:cNvSpPr>
              <a:spLocks noChangeArrowheads="1"/>
            </p:cNvSpPr>
            <p:nvPr/>
          </p:nvSpPr>
          <p:spPr bwMode="auto">
            <a:xfrm>
              <a:off x="5581" y="2472"/>
              <a:ext cx="13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9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20" name="Rectangle 102"/>
            <p:cNvSpPr>
              <a:spLocks noChangeArrowheads="1"/>
            </p:cNvSpPr>
            <p:nvPr/>
          </p:nvSpPr>
          <p:spPr bwMode="auto">
            <a:xfrm>
              <a:off x="5650" y="2472"/>
              <a:ext cx="9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21" name="Rectangle 103"/>
            <p:cNvSpPr>
              <a:spLocks noChangeArrowheads="1"/>
            </p:cNvSpPr>
            <p:nvPr/>
          </p:nvSpPr>
          <p:spPr bwMode="auto">
            <a:xfrm>
              <a:off x="411" y="2395"/>
              <a:ext cx="6" cy="18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2" name="Rectangle 104"/>
            <p:cNvSpPr>
              <a:spLocks noChangeArrowheads="1"/>
            </p:cNvSpPr>
            <p:nvPr/>
          </p:nvSpPr>
          <p:spPr bwMode="auto">
            <a:xfrm>
              <a:off x="417" y="2395"/>
              <a:ext cx="1958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3" name="Rectangle 105"/>
            <p:cNvSpPr>
              <a:spLocks noChangeArrowheads="1"/>
            </p:cNvSpPr>
            <p:nvPr/>
          </p:nvSpPr>
          <p:spPr bwMode="auto">
            <a:xfrm>
              <a:off x="417" y="2406"/>
              <a:ext cx="1958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4" name="Rectangle 106"/>
            <p:cNvSpPr>
              <a:spLocks noChangeArrowheads="1"/>
            </p:cNvSpPr>
            <p:nvPr/>
          </p:nvSpPr>
          <p:spPr bwMode="auto">
            <a:xfrm>
              <a:off x="2375" y="2411"/>
              <a:ext cx="5" cy="2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5" name="Rectangle 107"/>
            <p:cNvSpPr>
              <a:spLocks noChangeArrowheads="1"/>
            </p:cNvSpPr>
            <p:nvPr/>
          </p:nvSpPr>
          <p:spPr bwMode="auto">
            <a:xfrm>
              <a:off x="2375" y="2395"/>
              <a:ext cx="17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6" name="Rectangle 108"/>
            <p:cNvSpPr>
              <a:spLocks noChangeArrowheads="1"/>
            </p:cNvSpPr>
            <p:nvPr/>
          </p:nvSpPr>
          <p:spPr bwMode="auto">
            <a:xfrm>
              <a:off x="2375" y="2406"/>
              <a:ext cx="17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7" name="Rectangle 109"/>
            <p:cNvSpPr>
              <a:spLocks noChangeArrowheads="1"/>
            </p:cNvSpPr>
            <p:nvPr/>
          </p:nvSpPr>
          <p:spPr bwMode="auto">
            <a:xfrm>
              <a:off x="2392" y="2395"/>
              <a:ext cx="1380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8" name="Rectangle 110"/>
            <p:cNvSpPr>
              <a:spLocks noChangeArrowheads="1"/>
            </p:cNvSpPr>
            <p:nvPr/>
          </p:nvSpPr>
          <p:spPr bwMode="auto">
            <a:xfrm>
              <a:off x="2392" y="2406"/>
              <a:ext cx="1380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9" name="Rectangle 111"/>
            <p:cNvSpPr>
              <a:spLocks noChangeArrowheads="1"/>
            </p:cNvSpPr>
            <p:nvPr/>
          </p:nvSpPr>
          <p:spPr bwMode="auto">
            <a:xfrm>
              <a:off x="3772" y="2411"/>
              <a:ext cx="6" cy="2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0" name="Rectangle 112"/>
            <p:cNvSpPr>
              <a:spLocks noChangeArrowheads="1"/>
            </p:cNvSpPr>
            <p:nvPr/>
          </p:nvSpPr>
          <p:spPr bwMode="auto">
            <a:xfrm>
              <a:off x="3772" y="2395"/>
              <a:ext cx="17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1" name="Rectangle 113"/>
            <p:cNvSpPr>
              <a:spLocks noChangeArrowheads="1"/>
            </p:cNvSpPr>
            <p:nvPr/>
          </p:nvSpPr>
          <p:spPr bwMode="auto">
            <a:xfrm>
              <a:off x="3772" y="2406"/>
              <a:ext cx="17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2" name="Rectangle 114"/>
            <p:cNvSpPr>
              <a:spLocks noChangeArrowheads="1"/>
            </p:cNvSpPr>
            <p:nvPr/>
          </p:nvSpPr>
          <p:spPr bwMode="auto">
            <a:xfrm>
              <a:off x="3789" y="2395"/>
              <a:ext cx="1210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3" name="Rectangle 115"/>
            <p:cNvSpPr>
              <a:spLocks noChangeArrowheads="1"/>
            </p:cNvSpPr>
            <p:nvPr/>
          </p:nvSpPr>
          <p:spPr bwMode="auto">
            <a:xfrm>
              <a:off x="3789" y="2406"/>
              <a:ext cx="1210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4" name="Rectangle 116"/>
            <p:cNvSpPr>
              <a:spLocks noChangeArrowheads="1"/>
            </p:cNvSpPr>
            <p:nvPr/>
          </p:nvSpPr>
          <p:spPr bwMode="auto">
            <a:xfrm>
              <a:off x="4999" y="2411"/>
              <a:ext cx="6" cy="2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5" name="Rectangle 117"/>
            <p:cNvSpPr>
              <a:spLocks noChangeArrowheads="1"/>
            </p:cNvSpPr>
            <p:nvPr/>
          </p:nvSpPr>
          <p:spPr bwMode="auto">
            <a:xfrm>
              <a:off x="4999" y="2395"/>
              <a:ext cx="17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6" name="Rectangle 118"/>
            <p:cNvSpPr>
              <a:spLocks noChangeArrowheads="1"/>
            </p:cNvSpPr>
            <p:nvPr/>
          </p:nvSpPr>
          <p:spPr bwMode="auto">
            <a:xfrm>
              <a:off x="4999" y="2406"/>
              <a:ext cx="17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7" name="Rectangle 119"/>
            <p:cNvSpPr>
              <a:spLocks noChangeArrowheads="1"/>
            </p:cNvSpPr>
            <p:nvPr/>
          </p:nvSpPr>
          <p:spPr bwMode="auto">
            <a:xfrm>
              <a:off x="5016" y="2395"/>
              <a:ext cx="1212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8" name="Rectangle 120"/>
            <p:cNvSpPr>
              <a:spLocks noChangeArrowheads="1"/>
            </p:cNvSpPr>
            <p:nvPr/>
          </p:nvSpPr>
          <p:spPr bwMode="auto">
            <a:xfrm>
              <a:off x="5016" y="2406"/>
              <a:ext cx="1212" cy="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9" name="Rectangle 121"/>
            <p:cNvSpPr>
              <a:spLocks noChangeArrowheads="1"/>
            </p:cNvSpPr>
            <p:nvPr/>
          </p:nvSpPr>
          <p:spPr bwMode="auto">
            <a:xfrm>
              <a:off x="6228" y="2395"/>
              <a:ext cx="5" cy="18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0" name="Rectangle 122"/>
            <p:cNvSpPr>
              <a:spLocks noChangeArrowheads="1"/>
            </p:cNvSpPr>
            <p:nvPr/>
          </p:nvSpPr>
          <p:spPr bwMode="auto">
            <a:xfrm>
              <a:off x="411" y="2413"/>
              <a:ext cx="6" cy="357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1" name="Rectangle 123"/>
            <p:cNvSpPr>
              <a:spLocks noChangeArrowheads="1"/>
            </p:cNvSpPr>
            <p:nvPr/>
          </p:nvSpPr>
          <p:spPr bwMode="auto">
            <a:xfrm>
              <a:off x="411" y="2770"/>
              <a:ext cx="6" cy="6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2" name="Rectangle 124"/>
            <p:cNvSpPr>
              <a:spLocks noChangeArrowheads="1"/>
            </p:cNvSpPr>
            <p:nvPr/>
          </p:nvSpPr>
          <p:spPr bwMode="auto">
            <a:xfrm>
              <a:off x="411" y="2770"/>
              <a:ext cx="6" cy="6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3" name="Rectangle 125"/>
            <p:cNvSpPr>
              <a:spLocks noChangeArrowheads="1"/>
            </p:cNvSpPr>
            <p:nvPr/>
          </p:nvSpPr>
          <p:spPr bwMode="auto">
            <a:xfrm>
              <a:off x="417" y="2770"/>
              <a:ext cx="1958" cy="6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4" name="Rectangle 126"/>
            <p:cNvSpPr>
              <a:spLocks noChangeArrowheads="1"/>
            </p:cNvSpPr>
            <p:nvPr/>
          </p:nvSpPr>
          <p:spPr bwMode="auto">
            <a:xfrm>
              <a:off x="2375" y="2413"/>
              <a:ext cx="5" cy="357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5" name="Rectangle 127"/>
            <p:cNvSpPr>
              <a:spLocks noChangeArrowheads="1"/>
            </p:cNvSpPr>
            <p:nvPr/>
          </p:nvSpPr>
          <p:spPr bwMode="auto">
            <a:xfrm>
              <a:off x="2375" y="2770"/>
              <a:ext cx="5" cy="6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6" name="Rectangle 128"/>
            <p:cNvSpPr>
              <a:spLocks noChangeArrowheads="1"/>
            </p:cNvSpPr>
            <p:nvPr/>
          </p:nvSpPr>
          <p:spPr bwMode="auto">
            <a:xfrm>
              <a:off x="2380" y="2770"/>
              <a:ext cx="1392" cy="6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7" name="Rectangle 129"/>
            <p:cNvSpPr>
              <a:spLocks noChangeArrowheads="1"/>
            </p:cNvSpPr>
            <p:nvPr/>
          </p:nvSpPr>
          <p:spPr bwMode="auto">
            <a:xfrm>
              <a:off x="3772" y="2413"/>
              <a:ext cx="6" cy="357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8" name="Rectangle 130"/>
            <p:cNvSpPr>
              <a:spLocks noChangeArrowheads="1"/>
            </p:cNvSpPr>
            <p:nvPr/>
          </p:nvSpPr>
          <p:spPr bwMode="auto">
            <a:xfrm>
              <a:off x="3772" y="2770"/>
              <a:ext cx="6" cy="6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9" name="Rectangle 131"/>
            <p:cNvSpPr>
              <a:spLocks noChangeArrowheads="1"/>
            </p:cNvSpPr>
            <p:nvPr/>
          </p:nvSpPr>
          <p:spPr bwMode="auto">
            <a:xfrm>
              <a:off x="3778" y="2770"/>
              <a:ext cx="1221" cy="6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0" name="Rectangle 132"/>
            <p:cNvSpPr>
              <a:spLocks noChangeArrowheads="1"/>
            </p:cNvSpPr>
            <p:nvPr/>
          </p:nvSpPr>
          <p:spPr bwMode="auto">
            <a:xfrm>
              <a:off x="4999" y="2413"/>
              <a:ext cx="6" cy="357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1" name="Rectangle 133"/>
            <p:cNvSpPr>
              <a:spLocks noChangeArrowheads="1"/>
            </p:cNvSpPr>
            <p:nvPr/>
          </p:nvSpPr>
          <p:spPr bwMode="auto">
            <a:xfrm>
              <a:off x="4999" y="2770"/>
              <a:ext cx="6" cy="6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2" name="Rectangle 134"/>
            <p:cNvSpPr>
              <a:spLocks noChangeArrowheads="1"/>
            </p:cNvSpPr>
            <p:nvPr/>
          </p:nvSpPr>
          <p:spPr bwMode="auto">
            <a:xfrm>
              <a:off x="5005" y="2770"/>
              <a:ext cx="1223" cy="6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3" name="Rectangle 135"/>
            <p:cNvSpPr>
              <a:spLocks noChangeArrowheads="1"/>
            </p:cNvSpPr>
            <p:nvPr/>
          </p:nvSpPr>
          <p:spPr bwMode="auto">
            <a:xfrm>
              <a:off x="6228" y="2413"/>
              <a:ext cx="5" cy="357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4" name="Rectangle 136"/>
            <p:cNvSpPr>
              <a:spLocks noChangeArrowheads="1"/>
            </p:cNvSpPr>
            <p:nvPr/>
          </p:nvSpPr>
          <p:spPr bwMode="auto">
            <a:xfrm>
              <a:off x="6228" y="2770"/>
              <a:ext cx="5" cy="6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5" name="Rectangle 137"/>
            <p:cNvSpPr>
              <a:spLocks noChangeArrowheads="1"/>
            </p:cNvSpPr>
            <p:nvPr/>
          </p:nvSpPr>
          <p:spPr bwMode="auto">
            <a:xfrm>
              <a:off x="6228" y="2770"/>
              <a:ext cx="5" cy="6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6" name="Rectangle 138"/>
            <p:cNvSpPr>
              <a:spLocks noChangeArrowheads="1"/>
            </p:cNvSpPr>
            <p:nvPr/>
          </p:nvSpPr>
          <p:spPr bwMode="auto">
            <a:xfrm>
              <a:off x="411" y="2777"/>
              <a:ext cx="537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*в соответствии с Распоряжением Президента России и Распоряжением Правительства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57" name="Rectangle 139"/>
            <p:cNvSpPr>
              <a:spLocks noChangeArrowheads="1"/>
            </p:cNvSpPr>
            <p:nvPr/>
          </p:nvSpPr>
          <p:spPr bwMode="auto">
            <a:xfrm>
              <a:off x="428" y="2929"/>
              <a:ext cx="366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Российской Федерации (о подготовке иностранных граждан).</a:t>
              </a:r>
            </a:p>
          </p:txBody>
        </p:sp>
        <p:sp>
          <p:nvSpPr>
            <p:cNvPr id="3158" name="Rectangle 140"/>
            <p:cNvSpPr>
              <a:spLocks noChangeArrowheads="1"/>
            </p:cNvSpPr>
            <p:nvPr/>
          </p:nvSpPr>
          <p:spPr bwMode="auto">
            <a:xfrm>
              <a:off x="4163" y="2947"/>
              <a:ext cx="9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791450" y="5356068"/>
            <a:ext cx="2267640" cy="301680"/>
          </a:xfrm>
        </p:spPr>
        <p:txBody>
          <a:bodyPr/>
          <a:lstStyle/>
          <a:p>
            <a:pPr lvl="0"/>
            <a:fld id="{51595FF6-D31D-4681-B987-37491E6D2DC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69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79797D-2893-C24D-A28A-5229DC981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2"/>
          <a:stretch/>
        </p:blipFill>
        <p:spPr>
          <a:xfrm>
            <a:off x="404412" y="87052"/>
            <a:ext cx="1755580" cy="129969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B69A953-BBD6-5F47-A077-B7B58F7C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2040" y="84092"/>
            <a:ext cx="7128792" cy="14669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МИНИМАЛЬНЫЕ БАЛЛЫ ЕГЭ для участия в конкурсе (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Рособрнадзор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3E0CFBE-8239-BA43-A04C-0CB9706E7E6F}"/>
              </a:ext>
            </a:extLst>
          </p:cNvPr>
          <p:cNvCxnSpPr>
            <a:cxnSpLocks noChangeAspect="1"/>
          </p:cNvCxnSpPr>
          <p:nvPr/>
        </p:nvCxnSpPr>
        <p:spPr>
          <a:xfrm>
            <a:off x="73866" y="5415974"/>
            <a:ext cx="99328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E1F8EA-7CC9-4343-9157-35C6EF3CBCA7}"/>
              </a:ext>
            </a:extLst>
          </p:cNvPr>
          <p:cNvSpPr/>
          <p:nvPr/>
        </p:nvSpPr>
        <p:spPr>
          <a:xfrm>
            <a:off x="30676" y="5400477"/>
            <a:ext cx="5756704" cy="2705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hangingPunct="0">
              <a:defRPr b="1"/>
            </a:pPr>
            <a:r>
              <a:rPr lang="ru-RU" sz="1158" dirty="0">
                <a:solidFill>
                  <a:schemeClr val="tx2"/>
                </a:solidFill>
                <a:latin typeface="+mj-lt"/>
              </a:rPr>
              <a:t>Дипломатическая академия Министерства иностранных дел Российской Федерации</a:t>
            </a:r>
            <a:r>
              <a:rPr lang="ru-RU" sz="1158" dirty="0">
                <a:solidFill>
                  <a:schemeClr val="tx2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4681" y="338654"/>
            <a:ext cx="1847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ldhabi" panose="01000000000000000000" pitchFamily="2" charset="-7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7" y="1386749"/>
            <a:ext cx="4174358" cy="396880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03338"/>
              </p:ext>
            </p:extLst>
          </p:nvPr>
        </p:nvGraphicFramePr>
        <p:xfrm>
          <a:off x="3134836" y="1864761"/>
          <a:ext cx="67204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209">
                  <a:extLst>
                    <a:ext uri="{9D8B030D-6E8A-4147-A177-3AD203B41FA5}">
                      <a16:colId xmlns:a16="http://schemas.microsoft.com/office/drawing/2014/main" val="532303438"/>
                    </a:ext>
                  </a:extLst>
                </a:gridCol>
                <a:gridCol w="3360209">
                  <a:extLst>
                    <a:ext uri="{9D8B030D-6E8A-4147-A177-3AD203B41FA5}">
                      <a16:colId xmlns:a16="http://schemas.microsoft.com/office/drawing/2014/main" val="166864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22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256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089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05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математика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41119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B69A953-BBD6-5F47-A077-B7B58F7CBAA1}"/>
              </a:ext>
            </a:extLst>
          </p:cNvPr>
          <p:cNvSpPr txBox="1">
            <a:spLocks/>
          </p:cNvSpPr>
          <p:nvPr/>
        </p:nvSpPr>
        <p:spPr>
          <a:xfrm>
            <a:off x="2951833" y="3973986"/>
            <a:ext cx="7128792" cy="51674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>
            <a:no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ru-RU" sz="6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 Light"/>
                <a:ea typeface="Microsoft YaHei" pitchFamily="2"/>
                <a:cs typeface="Lucida Sans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КОНКУРСНЫЕ БАЛЛЫ: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3742" y="4519317"/>
            <a:ext cx="6202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 ЕГЭ (ВВИ) +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достижения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Сумма конкурсных баллов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08133" y="5355555"/>
            <a:ext cx="2267640" cy="301680"/>
          </a:xfrm>
        </p:spPr>
        <p:txBody>
          <a:bodyPr/>
          <a:lstStyle/>
          <a:p>
            <a:pPr lvl="0"/>
            <a:fld id="{735E68AC-CE90-45EF-A1C8-51B1C9AF726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33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79797D-2893-C24D-A28A-5229DC981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2"/>
          <a:stretch/>
        </p:blipFill>
        <p:spPr>
          <a:xfrm>
            <a:off x="80089" y="-6103"/>
            <a:ext cx="1755580" cy="129969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B69A953-BBD6-5F47-A077-B7B58F7C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2001" y="121232"/>
            <a:ext cx="7774757" cy="530804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ИНДИВИДУАЛЬНЫЕ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ДОСТИЖЕНИЯ: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3E0CFBE-8239-BA43-A04C-0CB9706E7E6F}"/>
              </a:ext>
            </a:extLst>
          </p:cNvPr>
          <p:cNvCxnSpPr>
            <a:cxnSpLocks noChangeAspect="1"/>
          </p:cNvCxnSpPr>
          <p:nvPr/>
        </p:nvCxnSpPr>
        <p:spPr>
          <a:xfrm>
            <a:off x="73866" y="5415974"/>
            <a:ext cx="99328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E1F8EA-7CC9-4343-9157-35C6EF3CBCA7}"/>
              </a:ext>
            </a:extLst>
          </p:cNvPr>
          <p:cNvSpPr/>
          <p:nvPr/>
        </p:nvSpPr>
        <p:spPr>
          <a:xfrm>
            <a:off x="30676" y="5400477"/>
            <a:ext cx="5756704" cy="2705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hangingPunct="0">
              <a:defRPr b="1"/>
            </a:pPr>
            <a:r>
              <a:rPr lang="ru-RU" sz="1158" dirty="0">
                <a:solidFill>
                  <a:schemeClr val="tx2"/>
                </a:solidFill>
                <a:latin typeface="+mj-lt"/>
              </a:rPr>
              <a:t>Дипломатическая академия Министерства иностранных дел Российской Федерации</a:t>
            </a:r>
            <a:r>
              <a:rPr lang="ru-RU" sz="1158" dirty="0">
                <a:solidFill>
                  <a:schemeClr val="tx2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4681" y="338654"/>
            <a:ext cx="1847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ldhabi" panose="010000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360" y="1471303"/>
            <a:ext cx="2860112" cy="22896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приеме на обучение по программам 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бакалавриата поступающему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быть начислено за индивидуальные достижения не более </a:t>
            </a:r>
            <a:r>
              <a:rPr lang="ru-RU" sz="16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баллов суммарно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(Порядок приема в ВУЗы №1147)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360" y="4056409"/>
            <a:ext cx="1872207" cy="11462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Особые права и преимущества –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приема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п.2.11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7557" y="3901910"/>
            <a:ext cx="1298714" cy="14552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ВОШ 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11 </a:t>
            </a:r>
            <a:r>
              <a:rPr lang="ru-RU" sz="1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прошедшие в заключительный этап – статус «Призера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endParaRPr lang="ru-RU" sz="1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7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7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№189 от 28 апреля 2020 года</a:t>
            </a:r>
            <a:endParaRPr lang="ru-RU" sz="7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739118" y="5381650"/>
            <a:ext cx="2267640" cy="301680"/>
          </a:xfrm>
        </p:spPr>
        <p:txBody>
          <a:bodyPr/>
          <a:lstStyle/>
          <a:p>
            <a:pPr lvl="0"/>
            <a:fld id="{735E68AC-CE90-45EF-A1C8-51B1C9AF726E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794290"/>
              </p:ext>
            </p:extLst>
          </p:nvPr>
        </p:nvGraphicFramePr>
        <p:xfrm>
          <a:off x="3614004" y="806272"/>
          <a:ext cx="6325989" cy="4445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411">
                  <a:extLst>
                    <a:ext uri="{9D8B030D-6E8A-4147-A177-3AD203B41FA5}">
                      <a16:colId xmlns:a16="http://schemas.microsoft.com/office/drawing/2014/main" val="3577137750"/>
                    </a:ext>
                  </a:extLst>
                </a:gridCol>
                <a:gridCol w="1483375">
                  <a:extLst>
                    <a:ext uri="{9D8B030D-6E8A-4147-A177-3AD203B41FA5}">
                      <a16:colId xmlns:a16="http://schemas.microsoft.com/office/drawing/2014/main" val="1976556238"/>
                    </a:ext>
                  </a:extLst>
                </a:gridCol>
                <a:gridCol w="1272527">
                  <a:extLst>
                    <a:ext uri="{9D8B030D-6E8A-4147-A177-3AD203B41FA5}">
                      <a16:colId xmlns:a16="http://schemas.microsoft.com/office/drawing/2014/main" val="1367806441"/>
                    </a:ext>
                  </a:extLst>
                </a:gridCol>
                <a:gridCol w="1814676">
                  <a:extLst>
                    <a:ext uri="{9D8B030D-6E8A-4147-A177-3AD203B41FA5}">
                      <a16:colId xmlns:a16="http://schemas.microsoft.com/office/drawing/2014/main" val="714462755"/>
                    </a:ext>
                  </a:extLst>
                </a:gridCol>
              </a:tblGrid>
              <a:tr h="3906584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статуса чемпиона и призера Олимпийских игр, </a:t>
                      </a:r>
                      <a:r>
                        <a:rPr lang="ru-RU" sz="9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Паралимпийских</a:t>
                      </a:r>
                      <a:r>
                        <a:rPr lang="ru-RU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 и </a:t>
                      </a:r>
                      <a:r>
                        <a:rPr lang="ru-RU" sz="9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Сурдлимпийских</a:t>
                      </a:r>
                      <a:r>
                        <a:rPr lang="ru-RU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игр, чемпиона мира, чемпиона Европы, лица, занявшего первое место на первенстве мира, первенстве Европы по видам спорта, включенным в программы Олимпийских игр, </a:t>
                      </a:r>
                      <a:r>
                        <a:rPr lang="ru-RU" sz="9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Паралимпийских</a:t>
                      </a:r>
                      <a:r>
                        <a:rPr lang="ru-RU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 и </a:t>
                      </a:r>
                      <a:r>
                        <a:rPr lang="ru-RU" sz="9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Сурдлимпийских</a:t>
                      </a:r>
                      <a:r>
                        <a:rPr lang="ru-RU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игр, наличие золотого знака отличия Всероссийского физкультурно-спортивного комплекса </a:t>
                      </a:r>
                    </a:p>
                    <a:p>
                      <a:pPr algn="l"/>
                      <a:r>
                        <a:rPr lang="ru-RU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«Готов к труду и обороне» (ГТО) и удостоверения к нему установленного образца, наличие у поступающих статуса победителя чемпионата </a:t>
                      </a:r>
                    </a:p>
                    <a:p>
                      <a:pPr algn="l"/>
                      <a:r>
                        <a:rPr lang="ru-RU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профессиональному мастерству среди инвалидов и лиц с ограниченными возможностями здоровья «</a:t>
                      </a:r>
                      <a:r>
                        <a:rPr lang="ru-RU" sz="9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Абилимпикс</a:t>
                      </a:r>
                      <a:r>
                        <a:rPr lang="ru-RU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9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аттестата о среднем общем образовании с отличием </a:t>
                      </a:r>
                      <a:br>
                        <a:rPr lang="ru-RU" sz="9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9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или аттестата о среднем общем образовании (среднем (полном) общем образовании), содержащего сведения о награждении золотой </a:t>
                      </a:r>
                      <a:br>
                        <a:rPr lang="ru-RU" sz="9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9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или серебряной медалью </a:t>
                      </a:r>
                      <a:endParaRPr lang="ru-RU" sz="9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диплома о среднем профессиональном образовании </a:t>
                      </a:r>
                      <a:br>
                        <a:rPr lang="ru-RU" sz="9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9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отличием </a:t>
                      </a:r>
                      <a:endParaRPr lang="ru-RU" sz="9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осуществление волонтерской (добровольческой) деятельности (если с даты завершения периода осуществления указанной деятельности до дня завершения приема документов и вступительных испытаний прошло не более четырех лет)</a:t>
                      </a:r>
                      <a:endParaRPr lang="ru-RU" sz="9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467494"/>
                  </a:ext>
                </a:extLst>
              </a:tr>
              <a:tr h="53899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балла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баллов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баллов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510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0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79797D-2893-C24D-A28A-5229DC981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2"/>
          <a:stretch/>
        </p:blipFill>
        <p:spPr>
          <a:xfrm>
            <a:off x="404412" y="87052"/>
            <a:ext cx="1355268" cy="100333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B69A953-BBD6-5F47-A077-B7B58F7C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7943" y="87052"/>
            <a:ext cx="7128792" cy="902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СРЕДНИЕ ПРОХОДНЫЕ БАЛЛЫ В 2019 ГОДУ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3E0CFBE-8239-BA43-A04C-0CB9706E7E6F}"/>
              </a:ext>
            </a:extLst>
          </p:cNvPr>
          <p:cNvCxnSpPr>
            <a:cxnSpLocks noChangeAspect="1"/>
          </p:cNvCxnSpPr>
          <p:nvPr/>
        </p:nvCxnSpPr>
        <p:spPr>
          <a:xfrm>
            <a:off x="73866" y="5415974"/>
            <a:ext cx="99328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E1F8EA-7CC9-4343-9157-35C6EF3CBCA7}"/>
              </a:ext>
            </a:extLst>
          </p:cNvPr>
          <p:cNvSpPr/>
          <p:nvPr/>
        </p:nvSpPr>
        <p:spPr>
          <a:xfrm>
            <a:off x="30676" y="5400477"/>
            <a:ext cx="5756704" cy="2705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hangingPunct="0">
              <a:defRPr b="1"/>
            </a:pPr>
            <a:r>
              <a:rPr lang="ru-RU" sz="1158" dirty="0">
                <a:solidFill>
                  <a:schemeClr val="tx2"/>
                </a:solidFill>
                <a:latin typeface="+mj-lt"/>
              </a:rPr>
              <a:t>Дипломатическая академия Министерства иностранных дел Российской Федерации</a:t>
            </a:r>
            <a:r>
              <a:rPr lang="ru-RU" sz="1158" dirty="0">
                <a:solidFill>
                  <a:schemeClr val="tx2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4681" y="338654"/>
            <a:ext cx="1847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ldhabi" panose="0100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412" y="2019000"/>
            <a:ext cx="3699796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23685" algn="l"/>
              </a:tabLst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 обучения: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223685" algn="l"/>
              </a:tabLst>
            </a:pPr>
            <a:r>
              <a:rPr lang="ru-RU" b="1" u="sng" dirty="0">
                <a:latin typeface="Times New Roman"/>
                <a:ea typeface="Calibri"/>
              </a:rPr>
              <a:t>«Международные отношения»</a:t>
            </a:r>
            <a:r>
              <a:rPr lang="ru-RU" dirty="0">
                <a:latin typeface="Times New Roman"/>
                <a:ea typeface="Calibri"/>
              </a:rPr>
              <a:t> - </a:t>
            </a:r>
            <a:r>
              <a:rPr lang="ru-RU" b="1" dirty="0">
                <a:latin typeface="Times New Roman"/>
                <a:ea typeface="Calibri"/>
              </a:rPr>
              <a:t>98,3</a:t>
            </a:r>
            <a:r>
              <a:rPr lang="ru-RU" dirty="0">
                <a:latin typeface="Times New Roman"/>
                <a:ea typeface="Calibri"/>
              </a:rPr>
              <a:t> (средний суммарный - 295</a:t>
            </a:r>
            <a:r>
              <a:rPr lang="ru-RU" dirty="0" smtClean="0">
                <a:latin typeface="Times New Roman"/>
                <a:ea typeface="Calibri"/>
              </a:rPr>
              <a:t>);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223685" algn="l"/>
              </a:tabLst>
            </a:pPr>
            <a:r>
              <a:rPr lang="ru-RU" b="1" u="sng" dirty="0" smtClean="0">
                <a:latin typeface="Times New Roman"/>
                <a:ea typeface="Calibri"/>
              </a:rPr>
              <a:t>«</a:t>
            </a:r>
            <a:r>
              <a:rPr lang="ru-RU" b="1" u="sng" dirty="0">
                <a:latin typeface="Times New Roman"/>
                <a:ea typeface="Calibri"/>
              </a:rPr>
              <a:t>Мировая экономика»</a:t>
            </a:r>
            <a:r>
              <a:rPr lang="ru-RU" dirty="0">
                <a:latin typeface="Times New Roman"/>
                <a:ea typeface="Calibri"/>
              </a:rPr>
              <a:t> - </a:t>
            </a:r>
            <a:r>
              <a:rPr lang="ru-RU" b="1" dirty="0">
                <a:latin typeface="Times New Roman"/>
                <a:ea typeface="Calibri"/>
              </a:rPr>
              <a:t>91,7</a:t>
            </a:r>
            <a:r>
              <a:rPr lang="ru-RU" dirty="0">
                <a:latin typeface="Times New Roman"/>
                <a:ea typeface="Calibri"/>
              </a:rPr>
              <a:t> (средний суммарный - 275</a:t>
            </a:r>
            <a:r>
              <a:rPr lang="ru-RU" dirty="0" smtClean="0">
                <a:latin typeface="Times New Roman"/>
                <a:ea typeface="Calibri"/>
              </a:rPr>
              <a:t>).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48424" y="2019001"/>
            <a:ext cx="360040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23685" algn="l"/>
              </a:tabLst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Договорная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 обучения: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223685" algn="l"/>
              </a:tabLst>
            </a:pPr>
            <a:r>
              <a:rPr lang="ru-RU" b="1" u="sng" dirty="0">
                <a:latin typeface="Times New Roman"/>
                <a:ea typeface="Calibri"/>
                <a:cs typeface="Times New Roman"/>
              </a:rPr>
              <a:t>«Международные отношения»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83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(средний суммарный - 249);</a:t>
            </a:r>
            <a:endParaRPr lang="ru-RU" dirty="0">
              <a:ea typeface="Calibri"/>
              <a:cs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223685" algn="l"/>
              </a:tabLst>
            </a:pPr>
            <a:r>
              <a:rPr lang="ru-RU" b="1" u="sng" dirty="0">
                <a:latin typeface="Times New Roman"/>
                <a:ea typeface="Calibri"/>
                <a:cs typeface="Times New Roman"/>
              </a:rPr>
              <a:t>«Мировая экономика»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79,2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(средний суммарный - 238).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4412" y="1345414"/>
            <a:ext cx="9244412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(Баллы ЕГЭ (ВВИ) + Индивидуальные достижения)/3 = Средний балл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412" y="4606489"/>
            <a:ext cx="924441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* 3 = Средний суммарный балл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811080" y="5369320"/>
            <a:ext cx="2267640" cy="301680"/>
          </a:xfrm>
        </p:spPr>
        <p:txBody>
          <a:bodyPr/>
          <a:lstStyle/>
          <a:p>
            <a:pPr lvl="0"/>
            <a:fld id="{735E68AC-CE90-45EF-A1C8-51B1C9AF726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80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79797D-2893-C24D-A28A-5229DC981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2"/>
          <a:stretch/>
        </p:blipFill>
        <p:spPr>
          <a:xfrm>
            <a:off x="404412" y="87052"/>
            <a:ext cx="1755580" cy="129969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B69A953-BBD6-5F47-A077-B7B58F7C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024" y="28078"/>
            <a:ext cx="7128792" cy="14669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СТОИМОСТЬ ОБУЧЕНИЯ ДЛЯ ПОСТУПАЮЩИХ В БАКАЛАВРИАТ В 2020 ГОДУ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3E0CFBE-8239-BA43-A04C-0CB9706E7E6F}"/>
              </a:ext>
            </a:extLst>
          </p:cNvPr>
          <p:cNvCxnSpPr>
            <a:cxnSpLocks noChangeAspect="1"/>
          </p:cNvCxnSpPr>
          <p:nvPr/>
        </p:nvCxnSpPr>
        <p:spPr>
          <a:xfrm>
            <a:off x="73866" y="5415974"/>
            <a:ext cx="99328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E1F8EA-7CC9-4343-9157-35C6EF3CBCA7}"/>
              </a:ext>
            </a:extLst>
          </p:cNvPr>
          <p:cNvSpPr/>
          <p:nvPr/>
        </p:nvSpPr>
        <p:spPr>
          <a:xfrm>
            <a:off x="30676" y="5400477"/>
            <a:ext cx="5756704" cy="2705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hangingPunct="0">
              <a:defRPr b="1"/>
            </a:pPr>
            <a:r>
              <a:rPr lang="ru-RU" sz="1158" dirty="0">
                <a:solidFill>
                  <a:schemeClr val="tx2"/>
                </a:solidFill>
                <a:latin typeface="+mj-lt"/>
              </a:rPr>
              <a:t>Дипломатическая академия Министерства иностранных дел Российской Федерации</a:t>
            </a:r>
            <a:r>
              <a:rPr lang="ru-RU" sz="1158" dirty="0">
                <a:solidFill>
                  <a:schemeClr val="tx2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4681" y="338654"/>
            <a:ext cx="1847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ldhabi" panose="01000000000000000000" pitchFamily="2" charset="-78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487611"/>
              </p:ext>
            </p:extLst>
          </p:nvPr>
        </p:nvGraphicFramePr>
        <p:xfrm>
          <a:off x="611820" y="1719151"/>
          <a:ext cx="8856983" cy="237626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5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8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1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обучения в год, руб.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(оплата производится по семестрам)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390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4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Мировая экономика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365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25621" y="4292791"/>
            <a:ext cx="8839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по конкурсу;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зачислении только после поступления средств на счет Академии;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из средств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мат.капитала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обратиться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террит.отд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Пенсионного фонда. (заранее, требуется более длительный срок перевода средств).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759363" y="5369320"/>
            <a:ext cx="2267640" cy="301680"/>
          </a:xfrm>
        </p:spPr>
        <p:txBody>
          <a:bodyPr/>
          <a:lstStyle/>
          <a:p>
            <a:pPr lvl="0"/>
            <a:fld id="{735E68AC-CE90-45EF-A1C8-51B1C9AF726E}" type="slidenum">
              <a:rPr lang="ru-RU" smtClean="0"/>
              <a:t>8</a:t>
            </a:fld>
            <a:endParaRPr lang="ru-RU" dirty="0"/>
          </a:p>
        </p:txBody>
      </p:sp>
      <p:sp>
        <p:nvSpPr>
          <p:cNvPr id="9" name="Пятно 2 8"/>
          <p:cNvSpPr/>
          <p:nvPr/>
        </p:nvSpPr>
        <p:spPr>
          <a:xfrm>
            <a:off x="8494837" y="2918239"/>
            <a:ext cx="1511921" cy="1080120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Цены 2019 года!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1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79797D-2893-C24D-A28A-5229DC981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2"/>
          <a:stretch/>
        </p:blipFill>
        <p:spPr>
          <a:xfrm>
            <a:off x="404412" y="87052"/>
            <a:ext cx="1755580" cy="129969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B69A953-BBD6-5F47-A077-B7B58F7C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024" y="216232"/>
            <a:ext cx="7128792" cy="5206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ПОДГОТОВИТЕЛЬНЫЕ КУРСЫ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3E0CFBE-8239-BA43-A04C-0CB9706E7E6F}"/>
              </a:ext>
            </a:extLst>
          </p:cNvPr>
          <p:cNvCxnSpPr>
            <a:cxnSpLocks noChangeAspect="1"/>
          </p:cNvCxnSpPr>
          <p:nvPr/>
        </p:nvCxnSpPr>
        <p:spPr>
          <a:xfrm>
            <a:off x="73866" y="5415974"/>
            <a:ext cx="99328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E1F8EA-7CC9-4343-9157-35C6EF3CBCA7}"/>
              </a:ext>
            </a:extLst>
          </p:cNvPr>
          <p:cNvSpPr/>
          <p:nvPr/>
        </p:nvSpPr>
        <p:spPr>
          <a:xfrm>
            <a:off x="30676" y="5400477"/>
            <a:ext cx="5756704" cy="2705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hangingPunct="0">
              <a:defRPr b="1"/>
            </a:pPr>
            <a:r>
              <a:rPr lang="ru-RU" sz="1158" dirty="0">
                <a:solidFill>
                  <a:schemeClr val="tx2"/>
                </a:solidFill>
                <a:latin typeface="+mj-lt"/>
              </a:rPr>
              <a:t>Дипломатическая академия Министерства иностранных дел Российской Федерации</a:t>
            </a:r>
            <a:r>
              <a:rPr lang="ru-RU" sz="1158" dirty="0">
                <a:solidFill>
                  <a:schemeClr val="tx2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4681" y="338654"/>
            <a:ext cx="1847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Aldhabi" panose="01000000000000000000" pitchFamily="2" charset="-78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48024" y="963067"/>
            <a:ext cx="151216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подготовки к сдаче ЕГЭ /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16093" y="963067"/>
            <a:ext cx="151216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10-11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 выпускники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61572" y="963067"/>
            <a:ext cx="1599019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– эксперты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93902" y="963303"/>
            <a:ext cx="1581731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 мини-группам,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уровню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5345" y="2313493"/>
            <a:ext cx="2352679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октябрь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6118" y="3679416"/>
            <a:ext cx="151216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рием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80579" y="2268624"/>
            <a:ext cx="3380994" cy="2914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количество предметов:</a:t>
            </a:r>
          </a:p>
          <a:p>
            <a:pPr marL="285750" indent="166688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язык;</a:t>
            </a:r>
          </a:p>
          <a:p>
            <a:pPr marL="285750" indent="166688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итоговому сочинению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первый семестр);</a:t>
            </a:r>
          </a:p>
          <a:p>
            <a:pPr marL="285750" indent="166688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(базовая, профильная);</a:t>
            </a:r>
          </a:p>
          <a:p>
            <a:pPr marL="285750" indent="166688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язык;</a:t>
            </a:r>
          </a:p>
          <a:p>
            <a:pPr marL="285750" indent="166688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1200"/>
              </a:spcBef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разработана в соответствии с требованиями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63950" y="2313492"/>
            <a:ext cx="2432745" cy="13659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течение учебного года проводятся шесть раз в неделю. Семестровая нагрузка по предметам составляет 64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ак.ч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предмет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24488" y="3817387"/>
            <a:ext cx="3292426" cy="13659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в 2019/20 </a:t>
            </a:r>
            <a:r>
              <a:rPr lang="ru-RU" sz="1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 – 35 200 руб./семестр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Общеобразовательный предмет – 32 000 руб./семестр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800102" y="5369320"/>
            <a:ext cx="2267640" cy="301680"/>
          </a:xfrm>
        </p:spPr>
        <p:txBody>
          <a:bodyPr/>
          <a:lstStyle/>
          <a:p>
            <a:pPr lvl="0"/>
            <a:fld id="{735E68AC-CE90-45EF-A1C8-51B1C9AF726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2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7748</TotalTime>
  <Words>2359</Words>
  <Application>Microsoft Office PowerPoint</Application>
  <PresentationFormat>Произвольный</PresentationFormat>
  <Paragraphs>414</Paragraphs>
  <Slides>19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7" baseType="lpstr">
      <vt:lpstr>Microsoft YaHei</vt:lpstr>
      <vt:lpstr>Aldhabi</vt:lpstr>
      <vt:lpstr>Algerian</vt:lpstr>
      <vt:lpstr>Arial</vt:lpstr>
      <vt:lpstr>Bookman Old Style</vt:lpstr>
      <vt:lpstr>Calibri</vt:lpstr>
      <vt:lpstr>Calibri Light</vt:lpstr>
      <vt:lpstr>Liberation Sans</vt:lpstr>
      <vt:lpstr>Liberation Serif</vt:lpstr>
      <vt:lpstr>Lucida Sans</vt:lpstr>
      <vt:lpstr>Mangal</vt:lpstr>
      <vt:lpstr>Segoe UI</vt:lpstr>
      <vt:lpstr>StarSymbol</vt:lpstr>
      <vt:lpstr>Symbol</vt:lpstr>
      <vt:lpstr>Tahoma</vt:lpstr>
      <vt:lpstr>Times New Roman</vt:lpstr>
      <vt:lpstr>Wingdings</vt:lpstr>
      <vt:lpstr>Титульный слайд</vt:lpstr>
      <vt:lpstr>Презентация PowerPoint</vt:lpstr>
      <vt:lpstr>БАКАЛАВРИАТ</vt:lpstr>
      <vt:lpstr>Презентация PowerPoint</vt:lpstr>
      <vt:lpstr>Контрольные цифры приема  в бакалавриат в 2020 году</vt:lpstr>
      <vt:lpstr>МИНИМАЛЬНЫЕ БАЛЛЫ ЕГЭ для участия в конкурсе (Рособрнадзор):</vt:lpstr>
      <vt:lpstr>ИНДИВИДУАЛЬНЫЕ ДОСТИЖЕНИЯ:</vt:lpstr>
      <vt:lpstr>СРЕДНИЕ ПРОХОДНЫЕ БАЛЛЫ В 2019 ГОДУ</vt:lpstr>
      <vt:lpstr>СТОИМОСТЬ ОБУЧЕНИЯ ДЛЯ ПОСТУПАЮЩИХ В БАКАЛАВРИАТ В 2020 ГОДУ</vt:lpstr>
      <vt:lpstr>ПОДГОТОВИТЕЛЬНЫЕ КУРСЫ</vt:lpstr>
      <vt:lpstr>Презентация PowerPoint</vt:lpstr>
      <vt:lpstr>Презентация PowerPoint</vt:lpstr>
      <vt:lpstr>Презентация PowerPoint</vt:lpstr>
      <vt:lpstr>Контрольные цифры приема  в магистратуру в 2020 году</vt:lpstr>
      <vt:lpstr>МИНИМАЛЬНЫЕ БАЛЛЫ  для участия в конкурсе на поступление в магистратуру:</vt:lpstr>
      <vt:lpstr>СРЕДНИЕ ПРОХОДНЫЕ БАЛЛЫ В МАГИСТРАТУРУ  В 2019 ГОДУ</vt:lpstr>
      <vt:lpstr>СТОИМОСТЬ ОБУЧЕНИЯ ДЛЯ ПОСТУПАЮЩИХ В МАГИСТРАТУРУ В 2020 ГОДУ</vt:lpstr>
      <vt:lpstr>ПОДГОТОВИТЕЛЬНЫЕ КУРСЫ ДЛЯ ПОСТУПАЮЩИХ В МАГИСТРАТУРУ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Кузьменко Юлия Равильевна</dc:creator>
  <cp:lastModifiedBy>Мария А. Зуборева</cp:lastModifiedBy>
  <cp:revision>493</cp:revision>
  <cp:lastPrinted>2020-05-15T16:30:31Z</cp:lastPrinted>
  <dcterms:created xsi:type="dcterms:W3CDTF">2017-10-20T23:41:18Z</dcterms:created>
  <dcterms:modified xsi:type="dcterms:W3CDTF">2020-06-09T10:56:47Z</dcterms:modified>
</cp:coreProperties>
</file>