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8" r:id="rId1"/>
  </p:sldMasterIdLst>
  <p:notesMasterIdLst>
    <p:notesMasterId r:id="rId26"/>
  </p:notesMasterIdLst>
  <p:handoutMasterIdLst>
    <p:handoutMasterId r:id="rId27"/>
  </p:handoutMasterIdLst>
  <p:sldIdLst>
    <p:sldId id="260" r:id="rId2"/>
    <p:sldId id="503" r:id="rId3"/>
    <p:sldId id="517" r:id="rId4"/>
    <p:sldId id="505" r:id="rId5"/>
    <p:sldId id="521" r:id="rId6"/>
    <p:sldId id="524" r:id="rId7"/>
    <p:sldId id="512" r:id="rId8"/>
    <p:sldId id="507" r:id="rId9"/>
    <p:sldId id="530" r:id="rId10"/>
    <p:sldId id="520" r:id="rId11"/>
    <p:sldId id="506" r:id="rId12"/>
    <p:sldId id="515" r:id="rId13"/>
    <p:sldId id="525" r:id="rId14"/>
    <p:sldId id="522" r:id="rId15"/>
    <p:sldId id="518" r:id="rId16"/>
    <p:sldId id="516" r:id="rId17"/>
    <p:sldId id="523" r:id="rId18"/>
    <p:sldId id="526" r:id="rId19"/>
    <p:sldId id="527" r:id="rId20"/>
    <p:sldId id="539" r:id="rId21"/>
    <p:sldId id="540" r:id="rId22"/>
    <p:sldId id="541" r:id="rId23"/>
    <p:sldId id="542" r:id="rId24"/>
    <p:sldId id="53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C630"/>
    <a:srgbClr val="CAD743"/>
    <a:srgbClr val="CBEAFF"/>
    <a:srgbClr val="2F4195"/>
    <a:srgbClr val="2D77EF"/>
    <a:srgbClr val="5C95F2"/>
    <a:srgbClr val="1B6BED"/>
    <a:srgbClr val="23BCD4"/>
    <a:srgbClr val="397877"/>
    <a:srgbClr val="2CA5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896" autoAdjust="0"/>
  </p:normalViewPr>
  <p:slideViewPr>
    <p:cSldViewPr snapToGrid="0" snapToObjects="1">
      <p:cViewPr varScale="1">
        <p:scale>
          <a:sx n="126" d="100"/>
          <a:sy n="126" d="100"/>
        </p:scale>
        <p:origin x="-1182" y="-90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B05489-F5A3-4249-BA0C-DC91EBCB23F2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26F5EB-FD41-4F6C-898D-A273AEF968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796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253341-2B6D-472E-9C42-617E37D36104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C2AC25-F20F-4850-A6DB-EA5DC5333E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6491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2AC25-F20F-4850-A6DB-EA5DC5333E5E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8037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17750-ACFF-7741-A33D-B1F4B6D46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8F35BA-2428-244B-B4AE-8A5D3041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7154C3-8AAA-1749-A8A3-21A2F37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68E24-D6AB-4173-83E4-45DC13A6D8FD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19DDE8-8CBA-CB44-BE45-3EE7F5C1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D0B7CA-CB56-FC4C-93A3-8CB5B609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B7C10-6F9E-4F80-99AE-4A5E7DD8C7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50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B68EC7-0469-174F-96A3-992EC070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46F547-7AD0-F046-B647-7A30D3314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91B806-5E77-F649-A545-1E52B585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CC88F-A90B-4D51-96E5-DF5F3C8754A4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FB4B43-1949-2A45-B667-7DAADD6F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277C2E-1D3D-1E47-B7DA-3F4D9C5F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262A2-19D9-4C01-901F-6D76E4E765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68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931A036-9332-F743-B77F-5874C585D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1A2B76-3D53-914A-AF36-A3ACE4D67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17E8B9-0E00-4640-A6AE-57F64C58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8A5F8-8658-43D9-94C7-37B398589811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1B8DE2-B299-804A-80CF-487D5313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A8BB91-8481-D945-A2E8-25B6E0F0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7B137-2BA6-4B19-AF80-8B0DB325C6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82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 userDrawn="1"/>
        </p:nvSpPr>
        <p:spPr bwMode="auto">
          <a:xfrm>
            <a:off x="6999288" y="6599238"/>
            <a:ext cx="1660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89012950-7040-41D3-8217-5E23BA8E0501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9145588" cy="57467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98428748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6634944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6459091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 userDrawn="1"/>
        </p:nvSpPr>
        <p:spPr bwMode="auto">
          <a:xfrm>
            <a:off x="6999288" y="6599238"/>
            <a:ext cx="1660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237F6BD4-65C0-404B-9B4F-1DC114614C89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1" y="518583"/>
            <a:ext cx="8686801" cy="57467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90516607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 userDrawn="1"/>
        </p:nvSpPr>
        <p:spPr bwMode="auto">
          <a:xfrm>
            <a:off x="6999288" y="6599238"/>
            <a:ext cx="1660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1CBCEAFB-4C24-433B-ABB1-E793BAAF43D8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8686801" cy="57467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20467423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58289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58289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458289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58289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58289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0894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60894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60894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560894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60894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63499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63499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663499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663499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663499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66104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66104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66104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766104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766104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478694" y="840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8694" y="137400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478694" y="2742070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478694" y="411013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478694" y="5481754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1504744" y="840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1504744" y="137400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504744" y="2742070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1504744" y="411013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1504744" y="5481754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2530794" y="840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63"/>
          </p:nvPr>
        </p:nvSpPr>
        <p:spPr>
          <a:xfrm>
            <a:off x="2530794" y="137400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2530794" y="2742070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2530794" y="411013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2530794" y="5481754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3556844" y="840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3556844" y="137400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3556844" y="2742070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3556844" y="411013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3556844" y="5481754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538850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8520677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17967" y="5891672"/>
            <a:ext cx="8519465" cy="5584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6767027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421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6999288" y="6599238"/>
            <a:ext cx="1660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44191C6A-F0F7-4126-8748-E04014C1E4D0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5521" y="1"/>
            <a:ext cx="4621882" cy="5155356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17968" y="5245552"/>
            <a:ext cx="5860347" cy="14484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3943197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3213F-8C23-2E4E-A965-2FD86BC2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0AF5A0-3DE1-7D40-99FC-581E5311C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1E0CBD-8B44-B947-9AE1-01A29719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74E5E-D116-4BBB-B80F-9B2003AF6C73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C5918B-49E7-114C-A331-9DBC58A9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110AF6-6A53-1148-81AA-B0A065A0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DBB5B-8E55-46A4-BFAC-44E63CCE1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07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07068501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-19924"/>
            <a:ext cx="2304001" cy="693270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29176"/>
            <a:ext cx="2304001" cy="694195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-19921"/>
            <a:ext cx="2304001" cy="693270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-19920"/>
            <a:ext cx="2304001" cy="693270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567367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19214"/>
            <a:ext cx="4570972" cy="695139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4566088" cy="693270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14768382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F074F88B-04A7-4BBC-B86A-D5F7ADAB3DF0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17966" y="5352815"/>
            <a:ext cx="3943590" cy="9892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85529687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6667" y="5164611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3030" y="5164611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69202198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421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6999288" y="6599238"/>
            <a:ext cx="1660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0FDD901E-1027-4947-AD6C-4FE8A7BDB1C3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5893581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17968" y="5902684"/>
            <a:ext cx="5892743" cy="6142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25412707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6421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6999288" y="6599238"/>
            <a:ext cx="1660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B98B746E-C0BA-4EFE-9E52-FCA257E4E785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13181" y="2072029"/>
            <a:ext cx="3974959" cy="1371433"/>
          </a:xfrm>
        </p:spPr>
        <p:txBody>
          <a:bodyPr anchor="b">
            <a:no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14070" y="3449131"/>
            <a:ext cx="3974393" cy="140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86095576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37944" y="0"/>
            <a:ext cx="2928469" cy="685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55659252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1765144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E5A34732-77E5-4D99-B36F-F41567E6A993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7968" y="3099159"/>
            <a:ext cx="8489857" cy="675706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286808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55209358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F85E0-A820-CF4A-9F0D-4C8305AF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A82163-572B-DC4A-B2AE-8D69D594B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771604-D6E6-774D-9551-559A5352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305D8-54BA-4D4D-9443-FDF48724F729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28CDA2-7615-B144-ABDD-A6072EE8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B522B1-8B81-4841-8CBF-57189B5E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5A1A6-1850-4D09-93FB-E60B4449FA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453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7228BC7F-EC49-4DD9-B843-D3D13F4402FC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1437" y="1961365"/>
            <a:ext cx="3095625" cy="18923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" y="1960988"/>
            <a:ext cx="3095625" cy="18923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565" y="1960609"/>
            <a:ext cx="2935920" cy="18923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32608762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64FD41F4-6A43-4C04-A301-41A2161DD7F1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4803732"/>
            <a:ext cx="4163977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52129" y="4803732"/>
            <a:ext cx="4174925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0396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47818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5212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82329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86107457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9DAD5245-AC7F-4D08-8957-2B0D8F85B610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84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21566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983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72430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84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621566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983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772430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64390321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7F3063B7-FC0F-45C7-B505-A7A006FCB4D5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-6351" y="1911334"/>
            <a:ext cx="2273251" cy="27554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283901" y="1911334"/>
            <a:ext cx="2273251" cy="27554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581622" y="1911334"/>
            <a:ext cx="2273251" cy="27554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879343" y="1911334"/>
            <a:ext cx="2273251" cy="27554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-7471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284838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581622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6878223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23318695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8E1114D7-AF58-462C-A7F9-3E68BAFDD4AD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03649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503649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03649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03649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03649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06254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06254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06254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06254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06254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08859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08859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708859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708859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08859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114644" y="81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8114644" y="137371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8114644" y="2741783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8114644" y="4109849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8114644" y="5481467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10687922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TextBox 5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15243B3F-9C1B-4981-BDC0-5A28CB32A1BA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-59217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969844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1998905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3027966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057027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5086088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6115149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7144210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8173271" y="2126076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-56206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72855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2001916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3030977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4060038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5089099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6118160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7147221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8173271" y="3494142"/>
            <a:ext cx="1026050" cy="13680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21898567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6184776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60EE8185-CF46-4828-A8EF-BEE139809DBE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7546997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643688" y="6481763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6907213" y="6600825"/>
            <a:ext cx="16589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71EDE364-BF3C-408A-9799-DB82B86D0CA2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6372459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95551019-4488-435A-9711-115CD18F330C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3463"/>
            <a:ext cx="9147224" cy="460422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6671751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F894B-0803-D241-A362-DB411509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84877E-2640-0F4C-B99D-ED23C6FA5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153C5F-0D88-C145-9614-F6C04AA9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E97E56-EB75-7143-BC1A-9EC6793E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2BB11-7A53-45FD-B868-42AB1667D414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773F6F-BFD8-A540-9992-E90036D8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7A4C58-9C04-B141-A3B4-5F5796A7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D2DD-DE1E-4B55-8397-1BD9236A01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9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3707110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67627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9486F1F6-3968-4D3F-B23E-60F1232226BF}" type="slidenum">
              <a:rPr lang="en-US" altLang="ru-RU" sz="800">
                <a:solidFill>
                  <a:srgbClr val="FFFFFF"/>
                </a:solidFill>
              </a:rPr>
              <a:pPr algn="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22118" y="1"/>
            <a:ext cx="4621882" cy="686524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8" y="2048432"/>
            <a:ext cx="3850621" cy="405034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60107063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650" y="1565275"/>
            <a:ext cx="537527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80728E20-E069-4D66-BC2A-562E030786DE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93544" y="2087029"/>
            <a:ext cx="4649416" cy="280294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90320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ap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154238"/>
            <a:ext cx="594995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C1EA9BF7-BEB5-4BA8-B146-6D0F30E85257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38789" y="2599513"/>
            <a:ext cx="4363435" cy="284963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45821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abl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409700"/>
            <a:ext cx="332105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97BA3022-7B83-4213-A4A4-7DBDC304936B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24225" y="2026450"/>
            <a:ext cx="2510304" cy="39117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52907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409700"/>
            <a:ext cx="653573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D14317D1-35AF-4F5E-8A39-05A70A947866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7037" y="2336800"/>
            <a:ext cx="1534297" cy="319024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57599" y="4378959"/>
            <a:ext cx="2721012" cy="179455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3558682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ajah-I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814513"/>
            <a:ext cx="3798888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B3D0DFB8-DBEB-44BD-B78D-85E5FB99625D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995368" y="2479040"/>
            <a:ext cx="1597798" cy="308374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07425" y="2489200"/>
            <a:ext cx="1597798" cy="308374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5286328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ajah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116013"/>
            <a:ext cx="74295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500" y="-6350"/>
            <a:ext cx="2184400" cy="147002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500" y="6480175"/>
            <a:ext cx="2184400" cy="38735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581025" y="6599238"/>
            <a:ext cx="1658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7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http://spb.hse.ru/ba/philology    |   </a:t>
            </a:r>
            <a:fld id="{DE5545BE-56CB-482C-9603-44CDA14801ED}" type="slidenum">
              <a:rPr lang="en-US" altLang="ru-RU" sz="800">
                <a:solidFill>
                  <a:srgbClr val="FFFFFF"/>
                </a:solidFill>
              </a:rPr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ru-RU" sz="7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2402" y="1541789"/>
            <a:ext cx="7210597" cy="464828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465602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9EF6E6-8AE4-1340-BEC7-EAD6D75D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26F99E-3229-9C42-BB35-4F29383B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76887E-02B5-BF4E-A045-F1EC89A08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402BE87-F961-B249-A72C-383BCF745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74CB8BC-789E-9B41-B48E-D86DC67FD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6A5DC42-1C54-B24B-91EF-767CC13A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6C9D8-8E3D-4A72-8A7B-6BD34E6107F5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3E4E85-485F-DB40-BB35-A43093B4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ECCAC2-0964-6946-825E-0BBFC701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A5E41-4F8E-4D09-AE7A-2BBE32E5B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0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E543B4-F73A-534B-9841-09626816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2A9EBD-789B-2C4A-9BAE-04144BC9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A8023-2ED3-47C8-AAF8-19414B7715E7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8C36C4-A022-A444-A9A3-E2366BD8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C9CA08-64D7-F44B-93AC-08E6CA55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0481-9733-4240-94F1-A3FD6BA1BE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1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15C0-AF5F-3E41-85F6-22E95EAA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391FC-B48F-448B-8442-6DD06EBC281A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ED03DD8-937F-204E-9BBB-8C4A6BEF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DAC792-C271-454E-950C-8ABB7A3C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E1F89-9B4D-446B-AB18-A02841178F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00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F5037-7C6F-FB44-BA94-3D1FE858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648A94-21AF-F243-AB60-B84AA92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4D9836-0E20-6E4F-BE4C-25C23ADA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B62471-398D-904F-908F-7517D1B7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822D8-15BC-4577-9D23-BA135969ADED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F438E1-C696-E94F-972F-F6E5D87D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86AC59-5E78-AC47-BF06-580F9EDE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5E71A-0CC3-46E9-8D06-CFC45168AA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08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C8FDA-945E-8E46-AFE0-D2885CF7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749FE1-854B-A94B-99FD-5D6280AF6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2A69F8-0A38-4F4C-B616-1C2B972C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04C2FC-D27B-A34C-B2B1-0EC54BC2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7178D-7E23-4E11-8D83-79BAAA11E5F2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186860-82A5-B94A-90E1-DC850F49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A858C7-C270-DE4D-8D0D-6F1C4CF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B2236-BAA3-4DD2-864A-ADB2C6B076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110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3E6248-B570-F044-9758-AA925695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D0BF76-837D-1747-87C6-1C581BE8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A44502-8C82-E34C-AD20-C2AB57E62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535B1-34B7-45A8-9874-8F514AE3FD06}" type="datetimeFigureOut">
              <a:rPr lang="en-US" smtClean="0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2C83F0-6E45-F648-8864-C6F8B9295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F4630A-A169-7D46-BB2F-33ABCD3AE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CFA1E4-DED9-4C18-8F89-58607F639A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39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4" r:id="rId13"/>
    <p:sldLayoutId id="2147484501" r:id="rId14"/>
    <p:sldLayoutId id="2147484502" r:id="rId15"/>
    <p:sldLayoutId id="2147484503" r:id="rId16"/>
    <p:sldLayoutId id="2147484504" r:id="rId17"/>
    <p:sldLayoutId id="2147484505" r:id="rId18"/>
    <p:sldLayoutId id="2147484506" r:id="rId19"/>
    <p:sldLayoutId id="2147484507" r:id="rId20"/>
    <p:sldLayoutId id="2147484508" r:id="rId21"/>
    <p:sldLayoutId id="2147484509" r:id="rId22"/>
    <p:sldLayoutId id="2147484510" r:id="rId23"/>
    <p:sldLayoutId id="2147484511" r:id="rId24"/>
    <p:sldLayoutId id="2147484512" r:id="rId25"/>
    <p:sldLayoutId id="2147484513" r:id="rId26"/>
    <p:sldLayoutId id="2147484514" r:id="rId27"/>
    <p:sldLayoutId id="2147484515" r:id="rId28"/>
    <p:sldLayoutId id="2147484516" r:id="rId29"/>
    <p:sldLayoutId id="2147484517" r:id="rId30"/>
    <p:sldLayoutId id="2147484518" r:id="rId31"/>
    <p:sldLayoutId id="2147484519" r:id="rId32"/>
    <p:sldLayoutId id="2147484520" r:id="rId33"/>
    <p:sldLayoutId id="2147484521" r:id="rId34"/>
    <p:sldLayoutId id="2147484522" r:id="rId35"/>
    <p:sldLayoutId id="2147484523" r:id="rId36"/>
    <p:sldLayoutId id="2147484524" r:id="rId37"/>
    <p:sldLayoutId id="2147484525" r:id="rId38"/>
    <p:sldLayoutId id="2147484526" r:id="rId39"/>
    <p:sldLayoutId id="2147484527" r:id="rId40"/>
    <p:sldLayoutId id="2147484528" r:id="rId41"/>
    <p:sldLayoutId id="2147484529" r:id="rId42"/>
    <p:sldLayoutId id="2147484530" r:id="rId43"/>
    <p:sldLayoutId id="2147484531" r:id="rId44"/>
    <p:sldLayoutId id="2147484532" r:id="rId45"/>
    <p:sldLayoutId id="2147484533" r:id="rId46"/>
    <p:sldLayoutId id="2147484534" r:id="rId47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1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395" t="15521" r="412" b="22915"/>
          <a:stretch/>
        </p:blipFill>
        <p:spPr>
          <a:xfrm>
            <a:off x="-69059" y="-25003"/>
            <a:ext cx="9177338" cy="688300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33338" y="3827853"/>
            <a:ext cx="9177338" cy="1777410"/>
          </a:xfrm>
          <a:prstGeom prst="rect">
            <a:avLst/>
          </a:prstGeom>
          <a:solidFill>
            <a:srgbClr val="2F4195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 cmpd="sng">
                  <a:noFill/>
                </a:ln>
                <a:solidFill>
                  <a:srgbClr val="F1C630"/>
                </a:solidFill>
                <a:latin typeface="Garamond" panose="02020404030301010803" pitchFamily="18" charset="0"/>
              </a:rPr>
              <a:t>Кафедра Международной и национальной безопасности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ln w="1905" cmpd="sng">
                <a:noFill/>
              </a:ln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 cmpd="sng">
                  <a:noFill/>
                </a:ln>
                <a:solidFill>
                  <a:srgbClr val="F1C630"/>
                </a:solidFill>
                <a:latin typeface="Garamond" panose="02020404030301010803" pitchFamily="18" charset="0"/>
              </a:rPr>
              <a:t>Программа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 cmpd="sng">
                  <a:noFill/>
                </a:ln>
                <a:solidFill>
                  <a:srgbClr val="F1C630"/>
                </a:solidFill>
                <a:latin typeface="Garamond" panose="02020404030301010803" pitchFamily="18" charset="0"/>
              </a:rPr>
              <a:t>«Международная безопасность»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1C63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 Placeholder 11"/>
          <p:cNvSpPr txBox="1">
            <a:spLocks/>
          </p:cNvSpPr>
          <p:nvPr/>
        </p:nvSpPr>
        <p:spPr bwMode="auto">
          <a:xfrm>
            <a:off x="30954" y="-25003"/>
            <a:ext cx="90773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en-US" sz="2400" b="1" dirty="0">
                <a:solidFill>
                  <a:schemeClr val="bg1"/>
                </a:solidFill>
                <a:latin typeface="Garamond" panose="02020404030301010803" pitchFamily="18" charset="0"/>
                <a:ea typeface="Baskerville SemiBold" panose="02020502070401020303" pitchFamily="18" charset="0"/>
                <a:cs typeface="Arial" panose="020B0604020202020204" pitchFamily="34" charset="0"/>
              </a:rPr>
              <a:t>ДИПЛОМАТИЧЕСКАЯ АКАДЕМИЯ МИД РОССИИ</a:t>
            </a:r>
            <a:endParaRPr lang="ru-RU" altLang="en-US" sz="1200" b="1" dirty="0">
              <a:solidFill>
                <a:schemeClr val="bg1"/>
              </a:solidFill>
              <a:latin typeface="Garamond" panose="02020404030301010803" pitchFamily="18" charset="0"/>
              <a:ea typeface="Baskerville SemiBold" panose="02020502070401020303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ru-RU" altLang="en-US" sz="1100" b="1" dirty="0">
              <a:solidFill>
                <a:schemeClr val="bg1"/>
              </a:solidFill>
              <a:latin typeface="Garamond" panose="02020404030301010803" pitchFamily="18" charset="0"/>
              <a:ea typeface="Baskerville SemiBold" panose="02020502070401020303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ru-RU" altLang="en-US" sz="1600" b="1" dirty="0">
                <a:solidFill>
                  <a:schemeClr val="bg1"/>
                </a:solidFill>
                <a:latin typeface="Garamond" panose="02020404030301010803" pitchFamily="18" charset="0"/>
                <a:ea typeface="Baskerville SemiBold" panose="02020502070401020303" pitchFamily="18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  <a:endParaRPr lang="en-AU" altLang="ru-RU" sz="1600" b="1" dirty="0">
              <a:solidFill>
                <a:schemeClr val="bg1"/>
              </a:solidFill>
              <a:latin typeface="Garamond" panose="02020404030301010803" pitchFamily="18" charset="0"/>
              <a:ea typeface="Baskerville SemiBold" panose="02020502070401020303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6" y="1432452"/>
            <a:ext cx="1929358" cy="182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49FCBE-735C-9C49-A4DC-C517DDDD6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404" y="1146027"/>
            <a:ext cx="2425700" cy="24257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" y="2720384"/>
            <a:ext cx="80581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defTabSz="914400" eaLnBrk="1" hangingPunct="1"/>
            <a:r>
              <a:rPr lang="ru-RU" sz="2000" b="1" dirty="0">
                <a:solidFill>
                  <a:srgbClr val="2F4195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Особенности программы</a:t>
            </a:r>
          </a:p>
          <a:p>
            <a:pPr lvl="0" indent="269875" algn="ctr" defTabSz="914400" eaLnBrk="1" hangingPunct="1"/>
            <a:endParaRPr lang="ru-RU" b="1" dirty="0"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indent="269875" algn="just" defTabSz="914400" eaLnBrk="1" hangingPunct="1"/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Значительное внимание уделяется изучению и повышению уровня знаний иностранных языков. В ходе обучения проводятся профессионально ориентированные практические занятия и научные мероприятия с использованием английского языка. После успешного окончания учебы выпускник нашей программы способен писать аналитические документы и владеть навыками профессионального выступления на английском языке.</a:t>
            </a:r>
          </a:p>
          <a:p>
            <a:pPr lvl="0" indent="269875" algn="ctr" defTabSz="914400" eaLnBrk="1" hangingPunct="1"/>
            <a:endParaRPr lang="ru-RU" b="1" dirty="0"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269875" algn="ctr" defTabSz="914400" eaLnBrk="1" hangingPunct="1"/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82B1568-F4EF-0C47-9B5F-FA18E4FE17EC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81B67FA6-516B-EB48-8150-73C4051E6A54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00E96229-68EF-3443-807C-C4F6B577B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3769562" y="2327275"/>
            <a:ext cx="52038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Кафедра </a:t>
            </a:r>
            <a:r>
              <a:rPr lang="ru-RU" altLang="ru-RU" sz="1600" dirty="0" err="1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МиНБ</a:t>
            </a: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совместно с Управлением по научно-координационной работе Академии провели Международную научно-практическую конференцию «Актуальные проблемы международной безопасности: теория и практика», в которой приняли участие магистранты, аспиранты Академии и студенты Копенгагенского университета (Дания).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 ходе состоявшейся дискуссии обсуждались отношения России с ЕС и НАТО, гуманитарные проблемы, а также применение методов теории игр в международной безопасности.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Молодые российские и зарубежные исследователи представили свои доклады, которые вызывали большой интерес у аудитории.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5541" name="Picture 2" descr="ÐÐ°ÑÐµÐ´ÑÐ° Ð¼ÐµÐ¶Ð´ÑÐ½Ð°ÑÐ¾Ð´Ð½Ð¾Ð¹ Ð¸ Ð½Ð°ÑÐ¸Ð¾Ð½Ð°Ð»ÑÐ½Ð¾Ð¹ Ð±ÐµÐ·Ð¾Ð¿Ð°ÑÐ½Ð¾ÑÑÐ¸ Ð¸ Ð£Ð¿ÑÐ°Ð²Ð»ÐµÐ½Ð¸Ðµ Ð¿Ð¾ Ð½Ð°ÑÑÐ½Ð¾-ÐºÐ¾Ð¾ÑÐ´Ð¸Ð½Ð°ÑÐ¸Ð¾Ð½Ð½Ð¾Ð¹ ÑÐ°Ð±Ð¾ÑÐµ ÐÐ¸Ð¿Ð»Ð¾Ð¼Ð°ÑÐ¸ÑÐµÑÐºÐ¾Ð¹ Ð°ÐºÐ°Ð´ÐµÐ¼Ð¸Ð¸ ÐÐÐ Ð Ð¾ÑÑÐ¸Ð¸ Ð¿ÑÐ¾Ð²ÐµÐ»Ð¸ I ÐÐµÐ¶Ð´ÑÐ½Ð°ÑÐ¾Ð´Ð½ÑÑ Ð½Ð°ÑÑÐ½Ð¾-Ð¿ÑÐ°ÐºÑÐ¸ÑÐµÑÐºÑÑ ÐºÐ¾Ð½ÑÐµÑÐµÐ½ÑÐ¸Ñ Â«ÐÐºÑÑÐ°Ð»ÑÐ½ÑÐµ Ð¿ÑÐ¾Ð±Ð»ÐµÐ¼Ñ Ð¼ÐµÐ¶Ð´ÑÐ½Ð°ÑÐ¾Ð´Ð½Ð¾Ð¹ Ð±ÐµÐ·Ð¾Ð¿Ð°ÑÐ½Ð¾ÑÑÐ¸: ÑÐµÐ¾ÑÐ¸Ñ Ð¸ Ð¿ÑÐ°ÐºÑÐ¸Ðº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57388"/>
            <a:ext cx="34005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http://www.dipacademy.ru/upload/iblock/50d/IMG_0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01" y="4513263"/>
            <a:ext cx="3407249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4CDED2-5645-5246-91E0-2F37E56EF607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xmlns="" id="{31131DD0-3943-044D-AA18-3A87BA0478E0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xmlns="" id="{6989486F-C52F-954A-B0B3-4943E9353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53027" y="2506174"/>
            <a:ext cx="82581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/>
            <a:r>
              <a:rPr lang="ru-RU" sz="2000" b="1" dirty="0">
                <a:solidFill>
                  <a:srgbClr val="2F4195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Особенности программы</a:t>
            </a:r>
            <a:endParaRPr lang="ru-RU" sz="2000" dirty="0">
              <a:solidFill>
                <a:srgbClr val="2F4195"/>
              </a:solidFill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455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Практиориентированность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все преподаватели имеют практический опыт работы по направлению подготовки. Они предлагают для изучения не только общетеоретический материал, но и реальные ситуации (кейсы) из практики российских органов власти и международных организаций.</a:t>
            </a:r>
          </a:p>
          <a:p>
            <a:pPr algn="just"/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Программа предусматривает стажировку и практику магистрантов в МИД России, структурах законодательной власти, в научно-исследовательских институтах и ведущих корпорациях страны. </a:t>
            </a:r>
          </a:p>
          <a:p>
            <a:pPr algn="just"/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На кафедре развивается научная школа «Теория и практика обеспечения международной и национальной безопасности в условиях современных вызовов и угроз».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B3A4092-8F40-6B4F-81D2-CFEF46688303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1E67C2F0-9825-144C-ABFF-1E68DEDCA7DD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2C029CA1-28E3-FE4F-91B5-0DAFE226A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Проректор по научной работе Дипломатической академии МИД России О.П.Иванов и магистранты Академии приняли участие в выездном заседании Дискуссионного клуба международник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57388"/>
            <a:ext cx="7243763" cy="4900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76732A5-22A0-7A46-BECE-FE0A24D9DE1B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xmlns="" id="{AE626715-EB2E-9A4C-8FFE-89623371B30B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</a:t>
              </a:r>
              <a:r>
                <a:rPr lang="ru-RU" sz="2800" b="1" dirty="0" smtClean="0">
                  <a:solidFill>
                    <a:srgbClr val="F1C630"/>
                  </a:solidFill>
                  <a:latin typeface="Garamond" panose="02020404030301010803" pitchFamily="18" charset="0"/>
                </a:rPr>
                <a:t>»</a:t>
              </a:r>
            </a:p>
            <a:p>
              <a:pPr marL="1069975" algn="ctr"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Практическое занятие в Управлении Верховного Комиссара ООН по делам беженцев в РФ 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xmlns="" id="{595E2F6C-1440-EE4D-99CF-0DA5EF233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78" y="220702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303" y="3158966"/>
            <a:ext cx="8429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defTabSz="914400" eaLnBrk="1" hangingPunct="1"/>
            <a:r>
              <a:rPr lang="ru-RU" sz="2000" b="1" dirty="0">
                <a:solidFill>
                  <a:srgbClr val="2F4195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Особенности программы</a:t>
            </a:r>
          </a:p>
          <a:p>
            <a:pPr lvl="0" indent="269875" algn="ctr" defTabSz="914400" eaLnBrk="1" hangingPunct="1"/>
            <a:endParaRPr lang="ru-RU" b="1" dirty="0"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lvl="0" indent="269875" algn="just" defTabSz="914400" eaLnBrk="1" hangingPunct="1"/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 рамках программы студенты имеют возможность встретиться с представителями иностранного дипломатического корпуса для ознакомления с их работой в России и обсуждения актуальных проблем международной безопасности.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054D707-AB2D-B647-8517-9A420BBFAB48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1E972EBC-F26B-B44A-8B57-7A4908F87820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702960D0-95FE-DC47-A660-1DBA49290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Проректор по научной работе Дипломатической академии МИД России О.П.Иванов провел заседание Дискуссионного клуба международника, в рамках которого выступил полномочный министр Посольства КНР в России Сю Фанцю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57388"/>
            <a:ext cx="7143750" cy="4900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A56EA13-1C67-244B-8C79-7E23228E1588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9510D1CE-60AF-A142-ACCB-8FBF4EBDE7F9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F4166795-9415-4A48-AB5A-A2AC089D1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www.dipacademy.ru/upload/iblock/402/IMG_79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18" y="1957388"/>
            <a:ext cx="7599364" cy="4900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8D65418-43A2-6B44-A7CC-56490E582B03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xmlns="" id="{A10C0F22-99E4-C945-A767-2C6CF710D774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xmlns="" id="{ADCCB4F6-4F65-6443-B63D-BEA4AE763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74446" y="1957388"/>
            <a:ext cx="841533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F4195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Учебные дисциплины:</a:t>
            </a:r>
          </a:p>
          <a:p>
            <a:pPr marR="0" lvl="0" indent="12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strike="noStrike" cap="none" normalizeH="0" baseline="0" dirty="0">
              <a:ln>
                <a:noFill/>
              </a:ln>
              <a:solidFill>
                <a:srgbClr val="2F4195"/>
              </a:solidFill>
              <a:effectLst/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Ведение информационно-аналитической работы в области международной безопасности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Внешнеполитический процесс современной России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Военно-политические аспекты в международных отношениях и контроль над вооружением</a:t>
            </a:r>
          </a:p>
          <a:p>
            <a:pPr lvl="0" indent="12700" algn="just" defTabSz="914400">
              <a:buFontTx/>
              <a:buChar char="•"/>
            </a:pPr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 Войны современной эпохи и международная безопасность.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Геополитическое противоборство в современных условиях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Глобальная безопасность в условиях новых вызовов и угроз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Глобальная стратегия США и международная безопасность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Гуманитарная безопасность</a:t>
            </a:r>
          </a:p>
          <a:p>
            <a:pPr lvl="0" indent="12700" algn="just" defTabSz="914400">
              <a:buFontTx/>
              <a:buChar char="•"/>
            </a:pPr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Гуманитарные и миротворческие операции​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Информационно-аналитические технологии безопасности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Международная экономическая безопасность в условиях глобализации</a:t>
            </a:r>
          </a:p>
          <a:p>
            <a:pPr marR="0" lvl="0" indent="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Международно-правовая база международной безопасности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A0F8C50-0DC8-2048-B655-BF00106D93B7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8A6587D6-11D5-4245-BC45-F0BD1FF95310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E75EC230-FBAF-CF49-9CE9-F825A6152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595313" y="1939875"/>
            <a:ext cx="8025560" cy="49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/>
            <a:r>
              <a:rPr lang="ru-RU" sz="2000" b="1" dirty="0">
                <a:solidFill>
                  <a:srgbClr val="2F4195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Учебные дисциплины: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algn="just" defTabSz="914400" eaLnBrk="1" hangingPunct="1">
              <a:buFontTx/>
              <a:buChar char="•"/>
            </a:pPr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Международно-правовые инструменты обеспечения международной безопасности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Международные конфликты и региональная безопасность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Международные организации: ООН, ШОС и НАТО и международная безопасность.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Международный терроризм и антитерроризм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Основные тенденции мирового развития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Особенности национальной безопасности государства в условиях глобализации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Современная дипломатическая система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Современные информационно-коммуникационные технологии и стратегическое управление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Современные концепции международной безопасности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Современный стратегический анализ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Иностранный язык профессиональной деятельности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54D8389-F3CA-B94C-B05F-9FC61B511B3D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5B32D7F2-52FB-3A44-B873-942AA88FD764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7AC11020-5DC6-C547-8C62-72F721931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595312" y="2281803"/>
            <a:ext cx="81368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2F4195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Профессорско-преподавательский 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F4195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состав кафедры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lvl="0" indent="269875" algn="just" defTabSz="914400" eaLnBrk="1" hangingPunct="1"/>
            <a:r>
              <a:rPr lang="ru-RU" spc="100" dirty="0">
                <a:latin typeface="Century" pitchFamily="18" charset="0"/>
                <a:ea typeface="Verdana" pitchFamily="34" charset="0"/>
                <a:cs typeface="Verdana" pitchFamily="34" charset="0"/>
              </a:rPr>
              <a:t>Заведующий кафедрой, руководитель программы,</a:t>
            </a:r>
            <a:r>
              <a:rPr lang="ru-RU" i="1" dirty="0">
                <a:latin typeface="Century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pc="100" dirty="0">
                <a:latin typeface="Century" pitchFamily="18" charset="0"/>
                <a:ea typeface="Verdana" pitchFamily="34" charset="0"/>
                <a:cs typeface="Verdana" pitchFamily="34" charset="0"/>
              </a:rPr>
              <a:t>проректор по научной работе - д.п.н., профессор Иванов Олег Петрович</a:t>
            </a:r>
            <a:endParaRPr kumimoji="0" lang="ru-RU" strike="noStrike" cap="none" normalizeH="0" baseline="0" dirty="0">
              <a:ln>
                <a:noFill/>
              </a:ln>
              <a:effectLst/>
              <a:latin typeface="Century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Варфоломеев Антон Александрович - к.п.н.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Волохов Валерий Иванович - к.в.н., доцент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Гласер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Марина Алексеевна – д.ф.н., профессор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Комаревцева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Нина Сергеевна - к.п.н.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Малов Андрей Юрьевич - к.и.н., доцент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Миронов С.И. к.в.н., доцент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Рудницкий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Артём Юрьевич - д.и.н., доцент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Тугов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Михаил Юрьевич – к.и.н., доцент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Яковлев Александр Юрьевич - д.п.н., доцент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BB7ED11-40A4-F149-BC96-2FF88E553F82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A0A51751-ADDF-644D-85F4-537AC5AAE817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516563C1-15CB-9146-95C4-D0EA06677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198438" y="2451100"/>
            <a:ext cx="88804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Кафедра </a:t>
            </a:r>
            <a:r>
              <a:rPr lang="ru-RU" altLang="ru-RU" dirty="0">
                <a:solidFill>
                  <a:srgbClr val="2F4195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«Международной и национальной безопасности» </a:t>
            </a:r>
            <a:r>
              <a:rPr lang="ru-RU" altLang="ru-RU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образована в </a:t>
            </a:r>
            <a:r>
              <a:rPr lang="ru-RU" altLang="ru-RU" dirty="0">
                <a:solidFill>
                  <a:srgbClr val="2F4195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сентябре 2017 года.</a:t>
            </a: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Магистерская программа «Международная безопасность» является новым направлением подготовки высококвалифицированных специалистов и исследователей в области международных отношений. Основное направление подготовки специалистов по данной программе – экспертно-аналитическое.</a:t>
            </a: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Основой программы являются базовые положения утвержденных руководством государства «Концепции внешней политики Российской Федерации», «Стратегии национальной безопасности Российской Федерации», «Военной доктрины Российской Федерации», выступающие в качестве официально признанной системы стратегических приоритетов, целей и мер в области внутренней и внешней политики. Кроме этого в рамках программы изучаются базовые документы стратегического уровня ведущих государств мира.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0" y="0"/>
            <a:ext cx="9144000" cy="1957388"/>
          </a:xfrm>
          <a:prstGeom prst="rect">
            <a:avLst/>
          </a:prstGeom>
          <a:solidFill>
            <a:srgbClr val="2F4195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1C630"/>
                </a:solidFill>
                <a:latin typeface="Garamond" panose="02020404030301010803" pitchFamily="18" charset="0"/>
              </a:rPr>
              <a:t>Кафедра Международной и национальной безопасности</a:t>
            </a: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1C630"/>
                </a:solidFill>
                <a:latin typeface="Garamond" panose="02020404030301010803" pitchFamily="18" charset="0"/>
              </a:rPr>
              <a:t>Программа</a:t>
            </a: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1C630"/>
                </a:solidFill>
                <a:latin typeface="Garamond" panose="02020404030301010803" pitchFamily="18" charset="0"/>
              </a:rPr>
              <a:t>«Международная безопасность»</a:t>
            </a:r>
            <a:endParaRPr lang="en-US" sz="2800" b="1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1C63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1C63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288012"/>
            <a:ext cx="1355725" cy="128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513700" y="1957388"/>
            <a:ext cx="813682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F4195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Кадровые условия реализации программы магистратуры</a:t>
            </a:r>
            <a:endParaRPr kumimoji="0" lang="en-US" sz="2000" b="1" i="0" strike="noStrike" cap="none" normalizeH="0" baseline="0" dirty="0">
              <a:ln>
                <a:noFill/>
              </a:ln>
              <a:solidFill>
                <a:srgbClr val="2F4195"/>
              </a:solidFill>
              <a:effectLst/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2F4195"/>
              </a:solidFill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indent="358775" algn="just">
              <a:defRPr/>
            </a:pPr>
            <a:r>
              <a:rPr lang="ru-RU" alt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Реализация программы магистратуры обеспечивается высококвалифицированными педагогическими работниками академии, а также лицами, привлекаемыми Академией к реализации программы магистратуры на иных условиях.</a:t>
            </a:r>
          </a:p>
          <a:p>
            <a:pPr indent="358775" algn="just">
              <a:defRPr/>
            </a:pPr>
            <a:r>
              <a:rPr lang="ru-RU" alt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Все преподаватели, участвующие в реализации программы магистратуры, ведут научную, учебно-методическую и (или) практическую работу, соответствующую профилю преподаваемой дисциплины (модуля).</a:t>
            </a:r>
          </a:p>
          <a:p>
            <a:pPr indent="358775" algn="just">
              <a:defRPr/>
            </a:pPr>
            <a:r>
              <a:rPr lang="ru-RU" alt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Доля преподавателей из числа действующих руководителей и работников профильных организаций (имеющих стаж работы в данной профессиональной области не менее 3 лет) в общем числе преподавателей, обеспечивающих образовательный процесс по программе магистратуры, составляет 15 процентов.</a:t>
            </a:r>
          </a:p>
          <a:p>
            <a:pPr indent="358775" algn="just">
              <a:defRPr/>
            </a:pPr>
            <a:r>
              <a:rPr lang="ru-RU" alt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Более 75%</a:t>
            </a:r>
            <a:r>
              <a:rPr lang="ru-RU" altLang="ru-RU" b="1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численности преподавателей имеют учёную степень и (или) учёное звание.</a:t>
            </a:r>
            <a:endParaRPr lang="en-US" b="1" spc="100" dirty="0">
              <a:solidFill>
                <a:srgbClr val="2F4195"/>
              </a:solidFill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BB7ED11-40A4-F149-BC96-2FF88E553F82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A0A51751-ADDF-644D-85F4-537AC5AAE817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516563C1-15CB-9146-95C4-D0EA06677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052987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595313" y="2682875"/>
            <a:ext cx="8091488" cy="30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F4195"/>
                </a:solidFill>
                <a:latin typeface="Century" panose="02040604050505020304" pitchFamily="18" charset="0"/>
              </a:rPr>
              <a:t>Формы и сроки обучения</a:t>
            </a:r>
            <a:endParaRPr lang="en-US" altLang="ru-RU" sz="17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ru-RU" sz="17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indent="471488">
              <a:spcBef>
                <a:spcPct val="0"/>
              </a:spcBef>
              <a:buClr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Формы обучения:</a:t>
            </a:r>
          </a:p>
          <a:p>
            <a:pPr indent="471488" algn="just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очная форма;</a:t>
            </a:r>
          </a:p>
          <a:p>
            <a:pPr indent="471488" algn="just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очно-заочная форма.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ru-RU" sz="17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Срок получения образования:</a:t>
            </a:r>
            <a:endParaRPr lang="en-US" altLang="ru-RU" sz="17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 очно-заочной форме обучения составляет 2 года 5 месяцев;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 очной форме обучения, включая каникулы, предоставляемые после прохождения государственной итоговой аттестации, составляет 2 года.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BB7ED11-40A4-F149-BC96-2FF88E553F82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A0A51751-ADDF-644D-85F4-537AC5AAE817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516563C1-15CB-9146-95C4-D0EA06677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80337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10F2776-9228-AF41-A76A-B39328AF1D9B}"/>
              </a:ext>
            </a:extLst>
          </p:cNvPr>
          <p:cNvGrpSpPr/>
          <p:nvPr/>
        </p:nvGrpSpPr>
        <p:grpSpPr>
          <a:xfrm>
            <a:off x="-26987" y="678654"/>
            <a:ext cx="9144000" cy="5770562"/>
            <a:chOff x="0" y="333376"/>
            <a:chExt cx="9144000" cy="5770562"/>
          </a:xfrm>
        </p:grpSpPr>
        <p:sp>
          <p:nvSpPr>
            <p:cNvPr id="10" name="Bent Arrow 16">
              <a:extLst>
                <a:ext uri="{FF2B5EF4-FFF2-40B4-BE49-F238E27FC236}">
                  <a16:creationId xmlns:a16="http://schemas.microsoft.com/office/drawing/2014/main" xmlns="" id="{ED421AEE-655D-3A46-B5F2-F5D2DA4919D4}"/>
                </a:ext>
              </a:extLst>
            </p:cNvPr>
            <p:cNvSpPr/>
            <p:nvPr/>
          </p:nvSpPr>
          <p:spPr>
            <a:xfrm rot="16200000" flipV="1">
              <a:off x="6231731" y="734220"/>
              <a:ext cx="615950" cy="4046538"/>
            </a:xfrm>
            <a:prstGeom prst="bentArrow">
              <a:avLst>
                <a:gd name="adj1" fmla="val 24006"/>
                <a:gd name="adj2" fmla="val 25000"/>
                <a:gd name="adj3" fmla="val 37329"/>
                <a:gd name="adj4" fmla="val 43750"/>
              </a:avLst>
            </a:prstGeom>
            <a:solidFill>
              <a:srgbClr val="2F41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7">
              <a:extLst>
                <a:ext uri="{FF2B5EF4-FFF2-40B4-BE49-F238E27FC236}">
                  <a16:creationId xmlns:a16="http://schemas.microsoft.com/office/drawing/2014/main" xmlns="" id="{9B29C26B-67F1-A24C-BDEA-4FC12378CC77}"/>
                </a:ext>
              </a:extLst>
            </p:cNvPr>
            <p:cNvSpPr/>
            <p:nvPr/>
          </p:nvSpPr>
          <p:spPr>
            <a:xfrm rot="16200000" flipV="1">
              <a:off x="3521868" y="1751807"/>
              <a:ext cx="658813" cy="1962150"/>
            </a:xfrm>
            <a:prstGeom prst="bentArrow">
              <a:avLst>
                <a:gd name="adj1" fmla="val 24006"/>
                <a:gd name="adj2" fmla="val 25000"/>
                <a:gd name="adj3" fmla="val 37329"/>
                <a:gd name="adj4" fmla="val 43750"/>
              </a:avLst>
            </a:prstGeom>
            <a:solidFill>
              <a:srgbClr val="2F41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21">
              <a:extLst>
                <a:ext uri="{FF2B5EF4-FFF2-40B4-BE49-F238E27FC236}">
                  <a16:creationId xmlns:a16="http://schemas.microsoft.com/office/drawing/2014/main" xmlns="" id="{3560390A-44B3-3743-ABD0-08DD42B50128}"/>
                </a:ext>
              </a:extLst>
            </p:cNvPr>
            <p:cNvSpPr/>
            <p:nvPr/>
          </p:nvSpPr>
          <p:spPr>
            <a:xfrm rot="5400000">
              <a:off x="6261100" y="1671638"/>
              <a:ext cx="619125" cy="3844925"/>
            </a:xfrm>
            <a:prstGeom prst="bentArrow">
              <a:avLst>
                <a:gd name="adj1" fmla="val 24006"/>
                <a:gd name="adj2" fmla="val 25000"/>
                <a:gd name="adj3" fmla="val 37329"/>
                <a:gd name="adj4" fmla="val 51442"/>
              </a:avLst>
            </a:prstGeom>
            <a:solidFill>
              <a:srgbClr val="2F41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ent Arrow 22">
              <a:extLst>
                <a:ext uri="{FF2B5EF4-FFF2-40B4-BE49-F238E27FC236}">
                  <a16:creationId xmlns:a16="http://schemas.microsoft.com/office/drawing/2014/main" xmlns="" id="{C7A34FF2-10A3-EE49-B432-ADACB543972C}"/>
                </a:ext>
              </a:extLst>
            </p:cNvPr>
            <p:cNvSpPr/>
            <p:nvPr/>
          </p:nvSpPr>
          <p:spPr>
            <a:xfrm rot="5400000">
              <a:off x="3394075" y="2760663"/>
              <a:ext cx="622300" cy="1670050"/>
            </a:xfrm>
            <a:prstGeom prst="bentArrow">
              <a:avLst>
                <a:gd name="adj1" fmla="val 24006"/>
                <a:gd name="adj2" fmla="val 25000"/>
                <a:gd name="adj3" fmla="val 37329"/>
                <a:gd name="adj4" fmla="val 43750"/>
              </a:avLst>
            </a:prstGeom>
            <a:solidFill>
              <a:srgbClr val="2F41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 Placeholder 22">
              <a:extLst>
                <a:ext uri="{FF2B5EF4-FFF2-40B4-BE49-F238E27FC236}">
                  <a16:creationId xmlns:a16="http://schemas.microsoft.com/office/drawing/2014/main" xmlns="" id="{D0852ED6-4352-3742-8D4E-C2B20E5F47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41662" y="1176338"/>
              <a:ext cx="3013075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600" dirty="0">
                  <a:solidFill>
                    <a:srgbClr val="2F4195"/>
                  </a:solidFill>
                  <a:latin typeface="Century" panose="02040604050505020304" pitchFamily="18" charset="0"/>
                </a:rPr>
                <a:t> </a:t>
              </a: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Лионский университет, Аналитический центр "Геополитика" </a:t>
              </a:r>
            </a:p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(Франция,</a:t>
              </a:r>
              <a:r>
                <a:rPr lang="en-US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Брюссель)</a:t>
              </a:r>
              <a:endParaRPr lang="en-US" altLang="ru-RU" sz="1600" b="1" dirty="0">
                <a:solidFill>
                  <a:srgbClr val="2F4195"/>
                </a:solidFill>
                <a:latin typeface="Century" panose="02040604050505020304" pitchFamily="18" charset="0"/>
                <a:ea typeface="Open Sans"/>
                <a:cs typeface="Open Sans"/>
              </a:endParaRPr>
            </a:p>
          </p:txBody>
        </p:sp>
        <p:sp>
          <p:nvSpPr>
            <p:cNvPr id="15" name="Text Placeholder 22">
              <a:extLst>
                <a:ext uri="{FF2B5EF4-FFF2-40B4-BE49-F238E27FC236}">
                  <a16:creationId xmlns:a16="http://schemas.microsoft.com/office/drawing/2014/main" xmlns="" id="{5B08604A-B4BE-244E-8427-73EFD37653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00788" y="1685926"/>
              <a:ext cx="284321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Институт российских и евразийских исследований (Швеция) </a:t>
              </a:r>
              <a:endParaRPr lang="en-US" altLang="ru-RU" sz="1600" b="1" dirty="0">
                <a:solidFill>
                  <a:srgbClr val="2F4195"/>
                </a:solidFill>
                <a:latin typeface="Century" panose="02040604050505020304" pitchFamily="18" charset="0"/>
                <a:ea typeface="Open Sans"/>
                <a:cs typeface="Open Sans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xmlns="" id="{9C80E013-C487-3B42-B0E5-4184EF365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2717800"/>
              <a:ext cx="3032125" cy="214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  <a:ea typeface="Open Sans"/>
                  <a:cs typeface="Open Sans"/>
                </a:rPr>
                <a:t>Программа имеет связи</a:t>
              </a:r>
            </a:p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  <a:ea typeface="Open Sans"/>
                  <a:cs typeface="Open Sans"/>
                </a:rPr>
                <a:t>с университетами Западной Европы: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xmlns="" id="{0A1AE816-3820-544B-931B-1423C3D35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663" y="3906838"/>
              <a:ext cx="15636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 err="1">
                  <a:solidFill>
                    <a:srgbClr val="2F4195"/>
                  </a:solidFill>
                  <a:latin typeface="Century" panose="02040604050505020304" pitchFamily="18" charset="0"/>
                </a:rPr>
                <a:t>Ягеллонский</a:t>
              </a: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 университет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(Польша)</a:t>
              </a:r>
            </a:p>
          </p:txBody>
        </p:sp>
        <p:pic>
          <p:nvPicPr>
            <p:cNvPr id="18" name="Рисунок 10">
              <a:extLst>
                <a:ext uri="{FF2B5EF4-FFF2-40B4-BE49-F238E27FC236}">
                  <a16:creationId xmlns:a16="http://schemas.microsoft.com/office/drawing/2014/main" xmlns="" id="{623AEC36-AD12-6046-8D18-3DE8C0FFD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433388"/>
              <a:ext cx="1905000" cy="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9" descr="Uppsala University">
              <a:extLst>
                <a:ext uri="{FF2B5EF4-FFF2-40B4-BE49-F238E27FC236}">
                  <a16:creationId xmlns:a16="http://schemas.microsoft.com/office/drawing/2014/main" xmlns="" id="{10EA66F3-640F-2944-850E-F96523A1B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675" y="333376"/>
              <a:ext cx="1257300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1" descr="ÐÐ°ÑÑÐ¸Ð½ÐºÐ¸ Ð¿Ð¾ Ð·Ð°Ð¿ÑÐ¾ÑÑ Ð¯Ð³ÐµÐ»Ð»Ð¾Ð½ÑÐºÐ¸Ð¹ ÑÐ½Ð¸Ð²ÐµÑÑÐ¸ÑÐµÑ(ÐÐ¾Ð»ÑÑÐ°)">
              <a:extLst>
                <a:ext uri="{FF2B5EF4-FFF2-40B4-BE49-F238E27FC236}">
                  <a16:creationId xmlns:a16="http://schemas.microsoft.com/office/drawing/2014/main" xmlns="" id="{DFF3C18C-96BB-2B4A-8B7D-75BF0D0A3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63" y="4722813"/>
              <a:ext cx="147002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3" descr="University of Genoa logo.jpg">
              <a:extLst>
                <a:ext uri="{FF2B5EF4-FFF2-40B4-BE49-F238E27FC236}">
                  <a16:creationId xmlns:a16="http://schemas.microsoft.com/office/drawing/2014/main" xmlns="" id="{3B1E35C2-572C-F34F-8326-B4F8766EE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950" y="4816480"/>
              <a:ext cx="1390650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xmlns="" id="{EB241780-8559-E84F-8036-04186CB81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8200" y="3906838"/>
              <a:ext cx="17081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Университет Генуи (Италия)</a:t>
              </a:r>
            </a:p>
          </p:txBody>
        </p:sp>
        <p:pic>
          <p:nvPicPr>
            <p:cNvPr id="23" name="Picture 35" descr="UniversitÃ¤t Bayreuth.svg">
              <a:extLst>
                <a:ext uri="{FF2B5EF4-FFF2-40B4-BE49-F238E27FC236}">
                  <a16:creationId xmlns:a16="http://schemas.microsoft.com/office/drawing/2014/main" xmlns="" id="{A284E6A0-A29C-0042-A4D7-A2D0A2911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4895851"/>
              <a:ext cx="179070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xmlns="" id="{E6382AD7-A151-FB4D-8F98-0F6268661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5" y="4014788"/>
              <a:ext cx="16954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 err="1">
                  <a:solidFill>
                    <a:srgbClr val="2F4195"/>
                  </a:solidFill>
                  <a:latin typeface="Century" panose="02040604050505020304" pitchFamily="18" charset="0"/>
                </a:rPr>
                <a:t>Байройтский</a:t>
              </a: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 университет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</a:rPr>
                <a:t>(Германия)</a:t>
              </a:r>
            </a:p>
          </p:txBody>
        </p:sp>
      </p:grpSp>
      <p:sp>
        <p:nvSpPr>
          <p:cNvPr id="25" name="Bent Arrow 22">
            <a:extLst>
              <a:ext uri="{FF2B5EF4-FFF2-40B4-BE49-F238E27FC236}">
                <a16:creationId xmlns:a16="http://schemas.microsoft.com/office/drawing/2014/main" xmlns="" id="{F01B42D4-639A-4741-8D22-FD5B367F3922}"/>
              </a:ext>
            </a:extLst>
          </p:cNvPr>
          <p:cNvSpPr/>
          <p:nvPr/>
        </p:nvSpPr>
        <p:spPr>
          <a:xfrm rot="5400000">
            <a:off x="4676775" y="3035297"/>
            <a:ext cx="619125" cy="1820863"/>
          </a:xfrm>
          <a:prstGeom prst="bentArrow">
            <a:avLst>
              <a:gd name="adj1" fmla="val 24006"/>
              <a:gd name="adj2" fmla="val 25000"/>
              <a:gd name="adj3" fmla="val 37329"/>
              <a:gd name="adj4" fmla="val 43750"/>
            </a:avLst>
          </a:prstGeom>
          <a:solidFill>
            <a:srgbClr val="2F41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4923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ECFBAEB1-CF9E-1745-89C0-8257D77DA26C}"/>
              </a:ext>
            </a:extLst>
          </p:cNvPr>
          <p:cNvGrpSpPr/>
          <p:nvPr/>
        </p:nvGrpSpPr>
        <p:grpSpPr>
          <a:xfrm>
            <a:off x="309562" y="317059"/>
            <a:ext cx="8834438" cy="5630859"/>
            <a:chOff x="469900" y="88459"/>
            <a:chExt cx="8834438" cy="5630859"/>
          </a:xfrm>
        </p:grpSpPr>
        <p:sp>
          <p:nvSpPr>
            <p:cNvPr id="27" name="AutoShape 2">
              <a:extLst>
                <a:ext uri="{FF2B5EF4-FFF2-40B4-BE49-F238E27FC236}">
                  <a16:creationId xmlns:a16="http://schemas.microsoft.com/office/drawing/2014/main" xmlns="" id="{E17123F7-A208-E045-8B07-0AF07E56FD4B}"/>
                </a:ext>
              </a:extLst>
            </p:cNvPr>
            <p:cNvSpPr>
              <a:spLocks/>
            </p:cNvSpPr>
            <p:nvPr/>
          </p:nvSpPr>
          <p:spPr bwMode="auto">
            <a:xfrm rot="2583271">
              <a:off x="4330700" y="2111375"/>
              <a:ext cx="758825" cy="1122363"/>
            </a:xfrm>
            <a:custGeom>
              <a:avLst/>
              <a:gdLst>
                <a:gd name="T0" fmla="*/ 2147483646 w 21241"/>
                <a:gd name="T1" fmla="*/ 2147483646 h 21251"/>
                <a:gd name="T2" fmla="*/ 2147483646 w 21241"/>
                <a:gd name="T3" fmla="*/ 2147483646 h 21251"/>
                <a:gd name="T4" fmla="*/ 2147483646 w 21241"/>
                <a:gd name="T5" fmla="*/ 2147483646 h 21251"/>
                <a:gd name="T6" fmla="*/ 2147483646 w 21241"/>
                <a:gd name="T7" fmla="*/ 2147483646 h 21251"/>
                <a:gd name="T8" fmla="*/ 2147483646 w 21241"/>
                <a:gd name="T9" fmla="*/ 2147483646 h 21251"/>
                <a:gd name="T10" fmla="*/ 2147483646 w 21241"/>
                <a:gd name="T11" fmla="*/ 2147483646 h 21251"/>
                <a:gd name="T12" fmla="*/ 2147483646 w 21241"/>
                <a:gd name="T13" fmla="*/ 2147483646 h 21251"/>
                <a:gd name="T14" fmla="*/ 2147483646 w 21241"/>
                <a:gd name="T15" fmla="*/ 2147483646 h 21251"/>
                <a:gd name="T16" fmla="*/ 2147483646 w 21241"/>
                <a:gd name="T17" fmla="*/ 2147483646 h 21251"/>
                <a:gd name="T18" fmla="*/ 2147483646 w 21241"/>
                <a:gd name="T19" fmla="*/ 2147483646 h 21251"/>
                <a:gd name="T20" fmla="*/ 2147483646 w 21241"/>
                <a:gd name="T21" fmla="*/ 2147483646 h 21251"/>
                <a:gd name="T22" fmla="*/ 2147483646 w 21241"/>
                <a:gd name="T23" fmla="*/ 2147483646 h 21251"/>
                <a:gd name="T24" fmla="*/ 2147483646 w 21241"/>
                <a:gd name="T25" fmla="*/ 2147483646 h 21251"/>
                <a:gd name="T26" fmla="*/ 2147483646 w 21241"/>
                <a:gd name="T27" fmla="*/ 2147483646 h 21251"/>
                <a:gd name="T28" fmla="*/ 2147483646 w 21241"/>
                <a:gd name="T29" fmla="*/ 2147483646 h 21251"/>
                <a:gd name="T30" fmla="*/ 2147483646 w 21241"/>
                <a:gd name="T31" fmla="*/ 2147483646 h 21251"/>
                <a:gd name="T32" fmla="*/ 2147483646 w 21241"/>
                <a:gd name="T33" fmla="*/ 2147483646 h 21251"/>
                <a:gd name="T34" fmla="*/ 2147483646 w 21241"/>
                <a:gd name="T35" fmla="*/ 2147483646 h 21251"/>
                <a:gd name="T36" fmla="*/ 2147483646 w 21241"/>
                <a:gd name="T37" fmla="*/ 2147483646 h 21251"/>
                <a:gd name="T38" fmla="*/ 2147483646 w 21241"/>
                <a:gd name="T39" fmla="*/ 2147483646 h 21251"/>
                <a:gd name="T40" fmla="*/ 2147483646 w 21241"/>
                <a:gd name="T41" fmla="*/ 2147483646 h 21251"/>
                <a:gd name="T42" fmla="*/ 2147483646 w 21241"/>
                <a:gd name="T43" fmla="*/ 2147483646 h 21251"/>
                <a:gd name="T44" fmla="*/ 2147483646 w 21241"/>
                <a:gd name="T45" fmla="*/ 2147483646 h 21251"/>
                <a:gd name="T46" fmla="*/ 2147483646 w 21241"/>
                <a:gd name="T47" fmla="*/ 2147483646 h 21251"/>
                <a:gd name="T48" fmla="*/ 2147483646 w 21241"/>
                <a:gd name="T49" fmla="*/ 2147483646 h 21251"/>
                <a:gd name="T50" fmla="*/ 2147483646 w 21241"/>
                <a:gd name="T51" fmla="*/ 2147483646 h 212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241" h="21251">
                  <a:moveTo>
                    <a:pt x="48" y="713"/>
                  </a:moveTo>
                  <a:cubicBezTo>
                    <a:pt x="-221" y="142"/>
                    <a:pt x="710" y="-279"/>
                    <a:pt x="1126" y="227"/>
                  </a:cubicBezTo>
                  <a:cubicBezTo>
                    <a:pt x="3513" y="3129"/>
                    <a:pt x="7121" y="6980"/>
                    <a:pt x="11609" y="10149"/>
                  </a:cubicBezTo>
                  <a:cubicBezTo>
                    <a:pt x="11990" y="9799"/>
                    <a:pt x="12489" y="9340"/>
                    <a:pt x="12632" y="9208"/>
                  </a:cubicBezTo>
                  <a:cubicBezTo>
                    <a:pt x="13061" y="8814"/>
                    <a:pt x="12899" y="8530"/>
                    <a:pt x="12899" y="8530"/>
                  </a:cubicBezTo>
                  <a:cubicBezTo>
                    <a:pt x="12766" y="8139"/>
                    <a:pt x="12865" y="7702"/>
                    <a:pt x="13215" y="7380"/>
                  </a:cubicBezTo>
                  <a:cubicBezTo>
                    <a:pt x="13749" y="6889"/>
                    <a:pt x="14656" y="6855"/>
                    <a:pt x="15240" y="7305"/>
                  </a:cubicBezTo>
                  <a:lnTo>
                    <a:pt x="15575" y="7564"/>
                  </a:lnTo>
                  <a:cubicBezTo>
                    <a:pt x="16159" y="8014"/>
                    <a:pt x="16199" y="8777"/>
                    <a:pt x="15664" y="9269"/>
                  </a:cubicBezTo>
                  <a:cubicBezTo>
                    <a:pt x="15664" y="9269"/>
                    <a:pt x="15220" y="9824"/>
                    <a:pt x="14341" y="9644"/>
                  </a:cubicBezTo>
                  <a:cubicBezTo>
                    <a:pt x="14341" y="9644"/>
                    <a:pt x="13916" y="9595"/>
                    <a:pt x="13559" y="9924"/>
                  </a:cubicBezTo>
                  <a:cubicBezTo>
                    <a:pt x="13422" y="10050"/>
                    <a:pt x="12962" y="10473"/>
                    <a:pt x="12589" y="10816"/>
                  </a:cubicBezTo>
                  <a:cubicBezTo>
                    <a:pt x="15102" y="12485"/>
                    <a:pt x="17864" y="13922"/>
                    <a:pt x="20831" y="14853"/>
                  </a:cubicBezTo>
                  <a:cubicBezTo>
                    <a:pt x="21241" y="14982"/>
                    <a:pt x="21379" y="15414"/>
                    <a:pt x="21083" y="15684"/>
                  </a:cubicBezTo>
                  <a:cubicBezTo>
                    <a:pt x="20198" y="16494"/>
                    <a:pt x="19308" y="17237"/>
                    <a:pt x="18451" y="17907"/>
                  </a:cubicBezTo>
                  <a:lnTo>
                    <a:pt x="18432" y="17891"/>
                  </a:lnTo>
                  <a:cubicBezTo>
                    <a:pt x="18423" y="17883"/>
                    <a:pt x="18395" y="17897"/>
                    <a:pt x="18387" y="17896"/>
                  </a:cubicBezTo>
                  <a:cubicBezTo>
                    <a:pt x="18679" y="17004"/>
                    <a:pt x="18155" y="16335"/>
                    <a:pt x="17752" y="16044"/>
                  </a:cubicBezTo>
                  <a:cubicBezTo>
                    <a:pt x="16857" y="15296"/>
                    <a:pt x="15407" y="15281"/>
                    <a:pt x="14491" y="16020"/>
                  </a:cubicBezTo>
                  <a:lnTo>
                    <a:pt x="14163" y="16285"/>
                  </a:lnTo>
                  <a:cubicBezTo>
                    <a:pt x="13234" y="17035"/>
                    <a:pt x="13202" y="18283"/>
                    <a:pt x="14093" y="19065"/>
                  </a:cubicBezTo>
                  <a:cubicBezTo>
                    <a:pt x="14612" y="19522"/>
                    <a:pt x="15345" y="19731"/>
                    <a:pt x="16084" y="19648"/>
                  </a:cubicBezTo>
                  <a:cubicBezTo>
                    <a:pt x="15190" y="20265"/>
                    <a:pt x="14397" y="20771"/>
                    <a:pt x="13770" y="21154"/>
                  </a:cubicBezTo>
                  <a:cubicBezTo>
                    <a:pt x="13496" y="21321"/>
                    <a:pt x="13114" y="21268"/>
                    <a:pt x="12916" y="21037"/>
                  </a:cubicBezTo>
                  <a:cubicBezTo>
                    <a:pt x="7572" y="14828"/>
                    <a:pt x="3434" y="7884"/>
                    <a:pt x="48" y="713"/>
                  </a:cubicBezTo>
                  <a:close/>
                  <a:moveTo>
                    <a:pt x="48" y="713"/>
                  </a:moveTo>
                </a:path>
              </a:pathLst>
            </a:custGeom>
            <a:solidFill>
              <a:srgbClr val="2D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xmlns="" id="{5539C576-6F72-F344-B796-3FC679B5B55C}"/>
                </a:ext>
              </a:extLst>
            </p:cNvPr>
            <p:cNvSpPr>
              <a:spLocks/>
            </p:cNvSpPr>
            <p:nvPr/>
          </p:nvSpPr>
          <p:spPr bwMode="auto">
            <a:xfrm rot="2583271">
              <a:off x="4535487" y="2883335"/>
              <a:ext cx="1062037" cy="779462"/>
            </a:xfrm>
            <a:custGeom>
              <a:avLst/>
              <a:gdLst>
                <a:gd name="T0" fmla="*/ 2147483646 w 21294"/>
                <a:gd name="T1" fmla="*/ 2147483646 h 21205"/>
                <a:gd name="T2" fmla="*/ 2147483646 w 21294"/>
                <a:gd name="T3" fmla="*/ 2147483646 h 21205"/>
                <a:gd name="T4" fmla="*/ 2147483646 w 21294"/>
                <a:gd name="T5" fmla="*/ 2147483646 h 21205"/>
                <a:gd name="T6" fmla="*/ 2147483646 w 21294"/>
                <a:gd name="T7" fmla="*/ 2147483646 h 21205"/>
                <a:gd name="T8" fmla="*/ 2147483646 w 21294"/>
                <a:gd name="T9" fmla="*/ 2147483646 h 21205"/>
                <a:gd name="T10" fmla="*/ 2147483646 w 21294"/>
                <a:gd name="T11" fmla="*/ 2147483646 h 21205"/>
                <a:gd name="T12" fmla="*/ 2147483646 w 21294"/>
                <a:gd name="T13" fmla="*/ 2147483646 h 21205"/>
                <a:gd name="T14" fmla="*/ 2147483646 w 21294"/>
                <a:gd name="T15" fmla="*/ 2147483646 h 21205"/>
                <a:gd name="T16" fmla="*/ 2147483646 w 21294"/>
                <a:gd name="T17" fmla="*/ 2147483646 h 21205"/>
                <a:gd name="T18" fmla="*/ 2147483646 w 21294"/>
                <a:gd name="T19" fmla="*/ 2147483646 h 21205"/>
                <a:gd name="T20" fmla="*/ 2147483646 w 21294"/>
                <a:gd name="T21" fmla="*/ 2147483646 h 21205"/>
                <a:gd name="T22" fmla="*/ 2147483646 w 21294"/>
                <a:gd name="T23" fmla="*/ 2147483646 h 21205"/>
                <a:gd name="T24" fmla="*/ 2147483646 w 21294"/>
                <a:gd name="T25" fmla="*/ 2147483646 h 21205"/>
                <a:gd name="T26" fmla="*/ 2147483646 w 21294"/>
                <a:gd name="T27" fmla="*/ 2147483646 h 21205"/>
                <a:gd name="T28" fmla="*/ 2147483646 w 21294"/>
                <a:gd name="T29" fmla="*/ 2147483646 h 21205"/>
                <a:gd name="T30" fmla="*/ 2147483646 w 21294"/>
                <a:gd name="T31" fmla="*/ 2147483646 h 21205"/>
                <a:gd name="T32" fmla="*/ 2147483646 w 21294"/>
                <a:gd name="T33" fmla="*/ 2147483646 h 21205"/>
                <a:gd name="T34" fmla="*/ 2147483646 w 21294"/>
                <a:gd name="T35" fmla="*/ 2147483646 h 21205"/>
                <a:gd name="T36" fmla="*/ 2147483646 w 21294"/>
                <a:gd name="T37" fmla="*/ 2147483646 h 21205"/>
                <a:gd name="T38" fmla="*/ 2147483646 w 21294"/>
                <a:gd name="T39" fmla="*/ 2147483646 h 21205"/>
                <a:gd name="T40" fmla="*/ 2147483646 w 21294"/>
                <a:gd name="T41" fmla="*/ 2147483646 h 21205"/>
                <a:gd name="T42" fmla="*/ 2147483646 w 21294"/>
                <a:gd name="T43" fmla="*/ 2147483646 h 21205"/>
                <a:gd name="T44" fmla="*/ 2147483646 w 21294"/>
                <a:gd name="T45" fmla="*/ 2147483646 h 21205"/>
                <a:gd name="T46" fmla="*/ 2147483646 w 21294"/>
                <a:gd name="T47" fmla="*/ 2147483646 h 21205"/>
                <a:gd name="T48" fmla="*/ 2147483646 w 21294"/>
                <a:gd name="T49" fmla="*/ 2147483646 h 21205"/>
                <a:gd name="T50" fmla="*/ 2147483646 w 21294"/>
                <a:gd name="T51" fmla="*/ 2147483646 h 21205"/>
                <a:gd name="T52" fmla="*/ 2147483646 w 21294"/>
                <a:gd name="T53" fmla="*/ 2147483646 h 21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294" h="21205">
                  <a:moveTo>
                    <a:pt x="94" y="1201"/>
                  </a:moveTo>
                  <a:cubicBezTo>
                    <a:pt x="-205" y="542"/>
                    <a:pt x="265" y="-323"/>
                    <a:pt x="680" y="123"/>
                  </a:cubicBezTo>
                  <a:cubicBezTo>
                    <a:pt x="4038" y="3733"/>
                    <a:pt x="8570" y="4780"/>
                    <a:pt x="12636" y="3933"/>
                  </a:cubicBezTo>
                  <a:cubicBezTo>
                    <a:pt x="14594" y="3525"/>
                    <a:pt x="16516" y="2790"/>
                    <a:pt x="18425" y="1946"/>
                  </a:cubicBezTo>
                  <a:cubicBezTo>
                    <a:pt x="18713" y="1818"/>
                    <a:pt x="18987" y="2198"/>
                    <a:pt x="18978" y="2702"/>
                  </a:cubicBezTo>
                  <a:cubicBezTo>
                    <a:pt x="18935" y="5191"/>
                    <a:pt x="18646" y="7580"/>
                    <a:pt x="18190" y="9849"/>
                  </a:cubicBezTo>
                  <a:cubicBezTo>
                    <a:pt x="18508" y="9974"/>
                    <a:pt x="18826" y="10100"/>
                    <a:pt x="18937" y="10144"/>
                  </a:cubicBezTo>
                  <a:cubicBezTo>
                    <a:pt x="19380" y="10319"/>
                    <a:pt x="19535" y="9949"/>
                    <a:pt x="19535" y="9949"/>
                  </a:cubicBezTo>
                  <a:cubicBezTo>
                    <a:pt x="19778" y="9531"/>
                    <a:pt x="20137" y="9328"/>
                    <a:pt x="20499" y="9471"/>
                  </a:cubicBezTo>
                  <a:cubicBezTo>
                    <a:pt x="21052" y="9689"/>
                    <a:pt x="21395" y="10624"/>
                    <a:pt x="21266" y="11559"/>
                  </a:cubicBezTo>
                  <a:lnTo>
                    <a:pt x="21192" y="12096"/>
                  </a:lnTo>
                  <a:cubicBezTo>
                    <a:pt x="21063" y="13031"/>
                    <a:pt x="20510" y="13612"/>
                    <a:pt x="19958" y="13393"/>
                  </a:cubicBezTo>
                  <a:cubicBezTo>
                    <a:pt x="19958" y="13393"/>
                    <a:pt x="19389" y="13315"/>
                    <a:pt x="19215" y="12259"/>
                  </a:cubicBezTo>
                  <a:cubicBezTo>
                    <a:pt x="19215" y="12259"/>
                    <a:pt x="19102" y="11776"/>
                    <a:pt x="18732" y="11629"/>
                  </a:cubicBezTo>
                  <a:cubicBezTo>
                    <a:pt x="18608" y="11581"/>
                    <a:pt x="18228" y="11430"/>
                    <a:pt x="17876" y="11291"/>
                  </a:cubicBezTo>
                  <a:cubicBezTo>
                    <a:pt x="17025" y="14871"/>
                    <a:pt x="15769" y="18120"/>
                    <a:pt x="14406" y="20931"/>
                  </a:cubicBezTo>
                  <a:cubicBezTo>
                    <a:pt x="14281" y="21191"/>
                    <a:pt x="14066" y="21277"/>
                    <a:pt x="13884" y="21141"/>
                  </a:cubicBezTo>
                  <a:cubicBezTo>
                    <a:pt x="11916" y="19668"/>
                    <a:pt x="10071" y="17702"/>
                    <a:pt x="8372" y="15502"/>
                  </a:cubicBezTo>
                  <a:cubicBezTo>
                    <a:pt x="9137" y="15761"/>
                    <a:pt x="9679" y="15070"/>
                    <a:pt x="9906" y="14557"/>
                  </a:cubicBezTo>
                  <a:cubicBezTo>
                    <a:pt x="10499" y="13404"/>
                    <a:pt x="10444" y="11648"/>
                    <a:pt x="9774" y="10609"/>
                  </a:cubicBezTo>
                  <a:lnTo>
                    <a:pt x="9533" y="10237"/>
                  </a:lnTo>
                  <a:cubicBezTo>
                    <a:pt x="8852" y="9182"/>
                    <a:pt x="7791" y="9261"/>
                    <a:pt x="7167" y="10413"/>
                  </a:cubicBezTo>
                  <a:cubicBezTo>
                    <a:pt x="6788" y="11113"/>
                    <a:pt x="6645" y="12069"/>
                    <a:pt x="6777" y="12991"/>
                  </a:cubicBezTo>
                  <a:cubicBezTo>
                    <a:pt x="6770" y="13007"/>
                    <a:pt x="6761" y="13025"/>
                    <a:pt x="6749" y="13047"/>
                  </a:cubicBezTo>
                  <a:lnTo>
                    <a:pt x="6680" y="13175"/>
                  </a:lnTo>
                  <a:cubicBezTo>
                    <a:pt x="3986" y="9226"/>
                    <a:pt x="1744" y="4837"/>
                    <a:pt x="94" y="1201"/>
                  </a:cubicBezTo>
                  <a:close/>
                  <a:moveTo>
                    <a:pt x="94" y="1201"/>
                  </a:moveTo>
                </a:path>
              </a:pathLst>
            </a:custGeom>
            <a:solidFill>
              <a:srgbClr val="2D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xmlns="" id="{A359CF16-EB76-464A-9CAE-1FB6ECD4AA73}"/>
                </a:ext>
              </a:extLst>
            </p:cNvPr>
            <p:cNvSpPr>
              <a:spLocks/>
            </p:cNvSpPr>
            <p:nvPr/>
          </p:nvSpPr>
          <p:spPr bwMode="auto">
            <a:xfrm rot="2583271">
              <a:off x="5059363" y="2741613"/>
              <a:ext cx="1222375" cy="993775"/>
            </a:xfrm>
            <a:custGeom>
              <a:avLst/>
              <a:gdLst>
                <a:gd name="T0" fmla="*/ 2147483646 w 21432"/>
                <a:gd name="T1" fmla="*/ 2147483646 h 21367"/>
                <a:gd name="T2" fmla="*/ 2147483646 w 21432"/>
                <a:gd name="T3" fmla="*/ 2147483646 h 21367"/>
                <a:gd name="T4" fmla="*/ 2147483646 w 21432"/>
                <a:gd name="T5" fmla="*/ 2147483646 h 21367"/>
                <a:gd name="T6" fmla="*/ 2147483646 w 21432"/>
                <a:gd name="T7" fmla="*/ 2147483646 h 21367"/>
                <a:gd name="T8" fmla="*/ 2147483646 w 21432"/>
                <a:gd name="T9" fmla="*/ 2147483646 h 21367"/>
                <a:gd name="T10" fmla="*/ 2147483646 w 21432"/>
                <a:gd name="T11" fmla="*/ 2147483646 h 21367"/>
                <a:gd name="T12" fmla="*/ 2147483646 w 21432"/>
                <a:gd name="T13" fmla="*/ 2147483646 h 21367"/>
                <a:gd name="T14" fmla="*/ 2147483646 w 21432"/>
                <a:gd name="T15" fmla="*/ 2147483646 h 21367"/>
                <a:gd name="T16" fmla="*/ 2147483646 w 21432"/>
                <a:gd name="T17" fmla="*/ 2147483646 h 21367"/>
                <a:gd name="T18" fmla="*/ 2147483646 w 21432"/>
                <a:gd name="T19" fmla="*/ 2147483646 h 21367"/>
                <a:gd name="T20" fmla="*/ 2147483646 w 21432"/>
                <a:gd name="T21" fmla="*/ 2147483646 h 21367"/>
                <a:gd name="T22" fmla="*/ 2147483646 w 21432"/>
                <a:gd name="T23" fmla="*/ 2147483646 h 21367"/>
                <a:gd name="T24" fmla="*/ 2147483646 w 21432"/>
                <a:gd name="T25" fmla="*/ 2147483646 h 21367"/>
                <a:gd name="T26" fmla="*/ 2147483646 w 21432"/>
                <a:gd name="T27" fmla="*/ 2147483646 h 21367"/>
                <a:gd name="T28" fmla="*/ 2147483646 w 21432"/>
                <a:gd name="T29" fmla="*/ 2147483646 h 21367"/>
                <a:gd name="T30" fmla="*/ 2147483646 w 21432"/>
                <a:gd name="T31" fmla="*/ 2147483646 h 21367"/>
                <a:gd name="T32" fmla="*/ 2147483646 w 21432"/>
                <a:gd name="T33" fmla="*/ 2147483646 h 21367"/>
                <a:gd name="T34" fmla="*/ 2147483646 w 21432"/>
                <a:gd name="T35" fmla="*/ 2147483646 h 21367"/>
                <a:gd name="T36" fmla="*/ 2147483646 w 21432"/>
                <a:gd name="T37" fmla="*/ 2147483646 h 21367"/>
                <a:gd name="T38" fmla="*/ 2147483646 w 21432"/>
                <a:gd name="T39" fmla="*/ 2147483646 h 21367"/>
                <a:gd name="T40" fmla="*/ 2147483646 w 21432"/>
                <a:gd name="T41" fmla="*/ 2147483646 h 21367"/>
                <a:gd name="T42" fmla="*/ 2147483646 w 21432"/>
                <a:gd name="T43" fmla="*/ 2147483646 h 21367"/>
                <a:gd name="T44" fmla="*/ 2147483646 w 21432"/>
                <a:gd name="T45" fmla="*/ 2147483646 h 21367"/>
                <a:gd name="T46" fmla="*/ 2147483646 w 21432"/>
                <a:gd name="T47" fmla="*/ 2147483646 h 21367"/>
                <a:gd name="T48" fmla="*/ 2147483646 w 21432"/>
                <a:gd name="T49" fmla="*/ 2147483646 h 21367"/>
                <a:gd name="T50" fmla="*/ 2147483646 w 21432"/>
                <a:gd name="T51" fmla="*/ 2147483646 h 21367"/>
                <a:gd name="T52" fmla="*/ 2147483646 w 21432"/>
                <a:gd name="T53" fmla="*/ 2147483646 h 21367"/>
                <a:gd name="T54" fmla="*/ 2147483646 w 21432"/>
                <a:gd name="T55" fmla="*/ 2147483646 h 21367"/>
                <a:gd name="T56" fmla="*/ 2147483646 w 21432"/>
                <a:gd name="T57" fmla="*/ 2147483646 h 21367"/>
                <a:gd name="T58" fmla="*/ 2147483646 w 21432"/>
                <a:gd name="T59" fmla="*/ 2147483646 h 213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432" h="21367">
                  <a:moveTo>
                    <a:pt x="85" y="19170"/>
                  </a:moveTo>
                  <a:cubicBezTo>
                    <a:pt x="1218" y="16971"/>
                    <a:pt x="2106" y="14731"/>
                    <a:pt x="2745" y="12479"/>
                  </a:cubicBezTo>
                  <a:lnTo>
                    <a:pt x="2824" y="12507"/>
                  </a:lnTo>
                  <a:cubicBezTo>
                    <a:pt x="2832" y="12510"/>
                    <a:pt x="2841" y="12481"/>
                    <a:pt x="2846" y="12479"/>
                  </a:cubicBezTo>
                  <a:cubicBezTo>
                    <a:pt x="3055" y="13480"/>
                    <a:pt x="3603" y="13845"/>
                    <a:pt x="3933" y="13911"/>
                  </a:cubicBezTo>
                  <a:cubicBezTo>
                    <a:pt x="4708" y="14157"/>
                    <a:pt x="5478" y="13413"/>
                    <a:pt x="5659" y="12231"/>
                  </a:cubicBezTo>
                  <a:lnTo>
                    <a:pt x="5724" y="11807"/>
                  </a:lnTo>
                  <a:cubicBezTo>
                    <a:pt x="5908" y="10607"/>
                    <a:pt x="5417" y="9401"/>
                    <a:pt x="4629" y="9121"/>
                  </a:cubicBezTo>
                  <a:cubicBezTo>
                    <a:pt x="4212" y="8973"/>
                    <a:pt x="3785" y="9108"/>
                    <a:pt x="3444" y="9482"/>
                  </a:cubicBezTo>
                  <a:cubicBezTo>
                    <a:pt x="3783" y="7632"/>
                    <a:pt x="3954" y="5785"/>
                    <a:pt x="3946" y="3957"/>
                  </a:cubicBezTo>
                  <a:cubicBezTo>
                    <a:pt x="3945" y="3691"/>
                    <a:pt x="4057" y="3457"/>
                    <a:pt x="4225" y="3386"/>
                  </a:cubicBezTo>
                  <a:cubicBezTo>
                    <a:pt x="7107" y="2168"/>
                    <a:pt x="9976" y="844"/>
                    <a:pt x="12937" y="281"/>
                  </a:cubicBezTo>
                  <a:cubicBezTo>
                    <a:pt x="15153" y="-140"/>
                    <a:pt x="17392" y="-79"/>
                    <a:pt x="19592" y="409"/>
                  </a:cubicBezTo>
                  <a:cubicBezTo>
                    <a:pt x="19799" y="455"/>
                    <a:pt x="19945" y="743"/>
                    <a:pt x="19921" y="1060"/>
                  </a:cubicBezTo>
                  <a:cubicBezTo>
                    <a:pt x="19777" y="2956"/>
                    <a:pt x="19430" y="5976"/>
                    <a:pt x="18595" y="9802"/>
                  </a:cubicBezTo>
                  <a:cubicBezTo>
                    <a:pt x="18909" y="9914"/>
                    <a:pt x="19257" y="10038"/>
                    <a:pt x="19368" y="10078"/>
                  </a:cubicBezTo>
                  <a:cubicBezTo>
                    <a:pt x="19756" y="10216"/>
                    <a:pt x="19891" y="9923"/>
                    <a:pt x="19891" y="9923"/>
                  </a:cubicBezTo>
                  <a:cubicBezTo>
                    <a:pt x="20104" y="9594"/>
                    <a:pt x="20419" y="9433"/>
                    <a:pt x="20736" y="9546"/>
                  </a:cubicBezTo>
                  <a:cubicBezTo>
                    <a:pt x="21220" y="9718"/>
                    <a:pt x="21521" y="10457"/>
                    <a:pt x="21408" y="11194"/>
                  </a:cubicBezTo>
                  <a:lnTo>
                    <a:pt x="21343" y="11618"/>
                  </a:lnTo>
                  <a:cubicBezTo>
                    <a:pt x="21230" y="12356"/>
                    <a:pt x="20746" y="12815"/>
                    <a:pt x="20262" y="12643"/>
                  </a:cubicBezTo>
                  <a:cubicBezTo>
                    <a:pt x="20262" y="12643"/>
                    <a:pt x="19764" y="12581"/>
                    <a:pt x="19611" y="11747"/>
                  </a:cubicBezTo>
                  <a:cubicBezTo>
                    <a:pt x="19611" y="11747"/>
                    <a:pt x="19512" y="11365"/>
                    <a:pt x="19189" y="11250"/>
                  </a:cubicBezTo>
                  <a:cubicBezTo>
                    <a:pt x="19068" y="11207"/>
                    <a:pt x="18669" y="11065"/>
                    <a:pt x="18336" y="10946"/>
                  </a:cubicBezTo>
                  <a:cubicBezTo>
                    <a:pt x="17705" y="13636"/>
                    <a:pt x="16841" y="16678"/>
                    <a:pt x="15652" y="19979"/>
                  </a:cubicBezTo>
                  <a:cubicBezTo>
                    <a:pt x="15588" y="20156"/>
                    <a:pt x="15468" y="20273"/>
                    <a:pt x="15336" y="20286"/>
                  </a:cubicBezTo>
                  <a:cubicBezTo>
                    <a:pt x="12263" y="20579"/>
                    <a:pt x="9122" y="21155"/>
                    <a:pt x="5654" y="21353"/>
                  </a:cubicBezTo>
                  <a:cubicBezTo>
                    <a:pt x="3777" y="21460"/>
                    <a:pt x="1971" y="20979"/>
                    <a:pt x="255" y="20093"/>
                  </a:cubicBezTo>
                  <a:cubicBezTo>
                    <a:pt x="4" y="19963"/>
                    <a:pt x="-79" y="19489"/>
                    <a:pt x="85" y="19170"/>
                  </a:cubicBezTo>
                  <a:close/>
                  <a:moveTo>
                    <a:pt x="85" y="19170"/>
                  </a:moveTo>
                </a:path>
              </a:pathLst>
            </a:custGeom>
            <a:solidFill>
              <a:srgbClr val="2D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xmlns="" id="{6538BC2C-C5E5-6A44-A287-CEF8EB626897}"/>
                </a:ext>
              </a:extLst>
            </p:cNvPr>
            <p:cNvSpPr>
              <a:spLocks/>
            </p:cNvSpPr>
            <p:nvPr/>
          </p:nvSpPr>
          <p:spPr bwMode="auto">
            <a:xfrm rot="2583271">
              <a:off x="5688013" y="3378200"/>
              <a:ext cx="1152525" cy="1131888"/>
            </a:xfrm>
            <a:custGeom>
              <a:avLst/>
              <a:gdLst>
                <a:gd name="T0" fmla="*/ 2147483646 w 21407"/>
                <a:gd name="T1" fmla="*/ 2147483646 h 21467"/>
                <a:gd name="T2" fmla="*/ 2147483646 w 21407"/>
                <a:gd name="T3" fmla="*/ 2147483646 h 21467"/>
                <a:gd name="T4" fmla="*/ 2147483646 w 21407"/>
                <a:gd name="T5" fmla="*/ 2147483646 h 21467"/>
                <a:gd name="T6" fmla="*/ 2147483646 w 21407"/>
                <a:gd name="T7" fmla="*/ 2147483646 h 21467"/>
                <a:gd name="T8" fmla="*/ 2147483646 w 21407"/>
                <a:gd name="T9" fmla="*/ 2147483646 h 21467"/>
                <a:gd name="T10" fmla="*/ 2147483646 w 21407"/>
                <a:gd name="T11" fmla="*/ 2147483646 h 21467"/>
                <a:gd name="T12" fmla="*/ 2147483646 w 21407"/>
                <a:gd name="T13" fmla="*/ 2147483646 h 21467"/>
                <a:gd name="T14" fmla="*/ 2147483646 w 21407"/>
                <a:gd name="T15" fmla="*/ 2147483646 h 21467"/>
                <a:gd name="T16" fmla="*/ 2147483646 w 21407"/>
                <a:gd name="T17" fmla="*/ 2147483646 h 21467"/>
                <a:gd name="T18" fmla="*/ 2147483646 w 21407"/>
                <a:gd name="T19" fmla="*/ 2147483646 h 21467"/>
                <a:gd name="T20" fmla="*/ 2147483646 w 21407"/>
                <a:gd name="T21" fmla="*/ 2147483646 h 21467"/>
                <a:gd name="T22" fmla="*/ 2147483646 w 21407"/>
                <a:gd name="T23" fmla="*/ 2147483646 h 21467"/>
                <a:gd name="T24" fmla="*/ 2147483646 w 21407"/>
                <a:gd name="T25" fmla="*/ 2147483646 h 21467"/>
                <a:gd name="T26" fmla="*/ 2147483646 w 21407"/>
                <a:gd name="T27" fmla="*/ 2147483646 h 21467"/>
                <a:gd name="T28" fmla="*/ 2147483646 w 21407"/>
                <a:gd name="T29" fmla="*/ 2147483646 h 21467"/>
                <a:gd name="T30" fmla="*/ 2147483646 w 21407"/>
                <a:gd name="T31" fmla="*/ 2147483646 h 21467"/>
                <a:gd name="T32" fmla="*/ 2147483646 w 21407"/>
                <a:gd name="T33" fmla="*/ 2147483646 h 21467"/>
                <a:gd name="T34" fmla="*/ 2147483646 w 21407"/>
                <a:gd name="T35" fmla="*/ 2147483646 h 21467"/>
                <a:gd name="T36" fmla="*/ 2147483646 w 21407"/>
                <a:gd name="T37" fmla="*/ 2147483646 h 21467"/>
                <a:gd name="T38" fmla="*/ 2147483646 w 21407"/>
                <a:gd name="T39" fmla="*/ 2147483646 h 21467"/>
                <a:gd name="T40" fmla="*/ 2147483646 w 21407"/>
                <a:gd name="T41" fmla="*/ 2147483646 h 21467"/>
                <a:gd name="T42" fmla="*/ 2147483646 w 21407"/>
                <a:gd name="T43" fmla="*/ 2147483646 h 21467"/>
                <a:gd name="T44" fmla="*/ 2147483646 w 21407"/>
                <a:gd name="T45" fmla="*/ 2147483646 h 21467"/>
                <a:gd name="T46" fmla="*/ 2147483646 w 21407"/>
                <a:gd name="T47" fmla="*/ 2147483646 h 21467"/>
                <a:gd name="T48" fmla="*/ 2147483646 w 21407"/>
                <a:gd name="T49" fmla="*/ 2147483646 h 21467"/>
                <a:gd name="T50" fmla="*/ 2147483646 w 21407"/>
                <a:gd name="T51" fmla="*/ 2147483646 h 21467"/>
                <a:gd name="T52" fmla="*/ 2147483646 w 21407"/>
                <a:gd name="T53" fmla="*/ 2147483646 h 21467"/>
                <a:gd name="T54" fmla="*/ 2147483646 w 21407"/>
                <a:gd name="T55" fmla="*/ 2147483646 h 21467"/>
                <a:gd name="T56" fmla="*/ 2147483646 w 21407"/>
                <a:gd name="T57" fmla="*/ 2147483646 h 2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407" h="21467">
                  <a:moveTo>
                    <a:pt x="48" y="16266"/>
                  </a:moveTo>
                  <a:cubicBezTo>
                    <a:pt x="859" y="14309"/>
                    <a:pt x="1501" y="12504"/>
                    <a:pt x="2002" y="10897"/>
                  </a:cubicBezTo>
                  <a:cubicBezTo>
                    <a:pt x="2108" y="10555"/>
                    <a:pt x="2208" y="10220"/>
                    <a:pt x="2305" y="9889"/>
                  </a:cubicBezTo>
                  <a:lnTo>
                    <a:pt x="2443" y="9931"/>
                  </a:lnTo>
                  <a:cubicBezTo>
                    <a:pt x="2452" y="9933"/>
                    <a:pt x="2461" y="9908"/>
                    <a:pt x="2466" y="9906"/>
                  </a:cubicBezTo>
                  <a:cubicBezTo>
                    <a:pt x="2688" y="10788"/>
                    <a:pt x="3269" y="11109"/>
                    <a:pt x="3619" y="11168"/>
                  </a:cubicBezTo>
                  <a:cubicBezTo>
                    <a:pt x="4440" y="11384"/>
                    <a:pt x="5256" y="10729"/>
                    <a:pt x="5447" y="9687"/>
                  </a:cubicBezTo>
                  <a:lnTo>
                    <a:pt x="5516" y="9314"/>
                  </a:lnTo>
                  <a:cubicBezTo>
                    <a:pt x="5711" y="8257"/>
                    <a:pt x="5191" y="7195"/>
                    <a:pt x="4356" y="6948"/>
                  </a:cubicBezTo>
                  <a:cubicBezTo>
                    <a:pt x="3862" y="6802"/>
                    <a:pt x="3354" y="6971"/>
                    <a:pt x="2976" y="7395"/>
                  </a:cubicBezTo>
                  <a:cubicBezTo>
                    <a:pt x="3705" y="4420"/>
                    <a:pt x="4028" y="2048"/>
                    <a:pt x="4170" y="461"/>
                  </a:cubicBezTo>
                  <a:cubicBezTo>
                    <a:pt x="4197" y="158"/>
                    <a:pt x="4424" y="-51"/>
                    <a:pt x="4659" y="11"/>
                  </a:cubicBezTo>
                  <a:cubicBezTo>
                    <a:pt x="10155" y="1457"/>
                    <a:pt x="15326" y="4993"/>
                    <a:pt x="19291" y="10027"/>
                  </a:cubicBezTo>
                  <a:cubicBezTo>
                    <a:pt x="19378" y="10138"/>
                    <a:pt x="19422" y="10289"/>
                    <a:pt x="19410" y="10444"/>
                  </a:cubicBezTo>
                  <a:cubicBezTo>
                    <a:pt x="19301" y="11873"/>
                    <a:pt x="19039" y="14086"/>
                    <a:pt x="18419" y="16885"/>
                  </a:cubicBezTo>
                  <a:cubicBezTo>
                    <a:pt x="18747" y="16982"/>
                    <a:pt x="19104" y="17088"/>
                    <a:pt x="19220" y="17122"/>
                  </a:cubicBezTo>
                  <a:cubicBezTo>
                    <a:pt x="19631" y="17244"/>
                    <a:pt x="19775" y="16985"/>
                    <a:pt x="19775" y="16985"/>
                  </a:cubicBezTo>
                  <a:cubicBezTo>
                    <a:pt x="20000" y="16695"/>
                    <a:pt x="20334" y="16554"/>
                    <a:pt x="20670" y="16653"/>
                  </a:cubicBezTo>
                  <a:cubicBezTo>
                    <a:pt x="21182" y="16805"/>
                    <a:pt x="21501" y="17455"/>
                    <a:pt x="21381" y="18105"/>
                  </a:cubicBezTo>
                  <a:lnTo>
                    <a:pt x="21313" y="18478"/>
                  </a:lnTo>
                  <a:cubicBezTo>
                    <a:pt x="21193" y="19128"/>
                    <a:pt x="20680" y="19532"/>
                    <a:pt x="20167" y="19381"/>
                  </a:cubicBezTo>
                  <a:cubicBezTo>
                    <a:pt x="20167" y="19381"/>
                    <a:pt x="19640" y="19326"/>
                    <a:pt x="19478" y="18592"/>
                  </a:cubicBezTo>
                  <a:cubicBezTo>
                    <a:pt x="19478" y="18592"/>
                    <a:pt x="19373" y="18256"/>
                    <a:pt x="19030" y="18154"/>
                  </a:cubicBezTo>
                  <a:cubicBezTo>
                    <a:pt x="18909" y="18118"/>
                    <a:pt x="18524" y="18004"/>
                    <a:pt x="18184" y="17904"/>
                  </a:cubicBezTo>
                  <a:cubicBezTo>
                    <a:pt x="17939" y="18917"/>
                    <a:pt x="17651" y="19996"/>
                    <a:pt x="17308" y="21135"/>
                  </a:cubicBezTo>
                  <a:cubicBezTo>
                    <a:pt x="17221" y="21422"/>
                    <a:pt x="16954" y="21549"/>
                    <a:pt x="16737" y="21411"/>
                  </a:cubicBezTo>
                  <a:cubicBezTo>
                    <a:pt x="10619" y="17509"/>
                    <a:pt x="5543" y="16813"/>
                    <a:pt x="425" y="17029"/>
                  </a:cubicBezTo>
                  <a:cubicBezTo>
                    <a:pt x="108" y="17041"/>
                    <a:pt x="-99" y="16620"/>
                    <a:pt x="48" y="16266"/>
                  </a:cubicBezTo>
                  <a:close/>
                  <a:moveTo>
                    <a:pt x="48" y="16266"/>
                  </a:moveTo>
                </a:path>
              </a:pathLst>
            </a:custGeom>
            <a:solidFill>
              <a:srgbClr val="2D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xmlns="" id="{595FA50A-2083-3A40-8FCB-90AE7E5E903B}"/>
                </a:ext>
              </a:extLst>
            </p:cNvPr>
            <p:cNvSpPr>
              <a:spLocks/>
            </p:cNvSpPr>
            <p:nvPr/>
          </p:nvSpPr>
          <p:spPr bwMode="auto">
            <a:xfrm rot="2583271">
              <a:off x="4116388" y="3225800"/>
              <a:ext cx="1193800" cy="1011238"/>
            </a:xfrm>
            <a:custGeom>
              <a:avLst/>
              <a:gdLst>
                <a:gd name="T0" fmla="*/ 2147483646 w 21438"/>
                <a:gd name="T1" fmla="*/ 2147483646 h 21501"/>
                <a:gd name="T2" fmla="*/ 2147483646 w 21438"/>
                <a:gd name="T3" fmla="*/ 2147483646 h 21501"/>
                <a:gd name="T4" fmla="*/ 2147483646 w 21438"/>
                <a:gd name="T5" fmla="*/ 2147483646 h 21501"/>
                <a:gd name="T6" fmla="*/ 2147483646 w 21438"/>
                <a:gd name="T7" fmla="*/ 2147483646 h 21501"/>
                <a:gd name="T8" fmla="*/ 2147483646 w 21438"/>
                <a:gd name="T9" fmla="*/ 2147483646 h 21501"/>
                <a:gd name="T10" fmla="*/ 2147483646 w 21438"/>
                <a:gd name="T11" fmla="*/ 2147483646 h 21501"/>
                <a:gd name="T12" fmla="*/ 2147483646 w 21438"/>
                <a:gd name="T13" fmla="*/ 2147483646 h 21501"/>
                <a:gd name="T14" fmla="*/ 2147483646 w 21438"/>
                <a:gd name="T15" fmla="*/ 2147483646 h 21501"/>
                <a:gd name="T16" fmla="*/ 2147483646 w 21438"/>
                <a:gd name="T17" fmla="*/ 2147483646 h 21501"/>
                <a:gd name="T18" fmla="*/ 2147483646 w 21438"/>
                <a:gd name="T19" fmla="*/ 2147483646 h 21501"/>
                <a:gd name="T20" fmla="*/ 2147483646 w 21438"/>
                <a:gd name="T21" fmla="*/ 2147483646 h 21501"/>
                <a:gd name="T22" fmla="*/ 2147483646 w 21438"/>
                <a:gd name="T23" fmla="*/ 2147483646 h 21501"/>
                <a:gd name="T24" fmla="*/ 2147483646 w 21438"/>
                <a:gd name="T25" fmla="*/ 2147483646 h 21501"/>
                <a:gd name="T26" fmla="*/ 2147483646 w 21438"/>
                <a:gd name="T27" fmla="*/ 2147483646 h 21501"/>
                <a:gd name="T28" fmla="*/ 2147483646 w 21438"/>
                <a:gd name="T29" fmla="*/ 2147483646 h 21501"/>
                <a:gd name="T30" fmla="*/ 2147483646 w 21438"/>
                <a:gd name="T31" fmla="*/ 2147483646 h 21501"/>
                <a:gd name="T32" fmla="*/ 2147483646 w 21438"/>
                <a:gd name="T33" fmla="*/ 2147483646 h 21501"/>
                <a:gd name="T34" fmla="*/ 2147483646 w 21438"/>
                <a:gd name="T35" fmla="*/ 2147483646 h 21501"/>
                <a:gd name="T36" fmla="*/ 2147483646 w 21438"/>
                <a:gd name="T37" fmla="*/ 2147483646 h 21501"/>
                <a:gd name="T38" fmla="*/ 2147483646 w 21438"/>
                <a:gd name="T39" fmla="*/ 2147483646 h 21501"/>
                <a:gd name="T40" fmla="*/ 2147483646 w 21438"/>
                <a:gd name="T41" fmla="*/ 2147483646 h 21501"/>
                <a:gd name="T42" fmla="*/ 2147483646 w 21438"/>
                <a:gd name="T43" fmla="*/ 2147483646 h 21501"/>
                <a:gd name="T44" fmla="*/ 2147483646 w 21438"/>
                <a:gd name="T45" fmla="*/ 2147483646 h 21501"/>
                <a:gd name="T46" fmla="*/ 2147483646 w 21438"/>
                <a:gd name="T47" fmla="*/ 2147483646 h 21501"/>
                <a:gd name="T48" fmla="*/ 2147483646 w 21438"/>
                <a:gd name="T49" fmla="*/ 2147483646 h 21501"/>
                <a:gd name="T50" fmla="*/ 2147483646 w 21438"/>
                <a:gd name="T51" fmla="*/ 2147483646 h 21501"/>
                <a:gd name="T52" fmla="*/ 2147483646 w 21438"/>
                <a:gd name="T53" fmla="*/ 2147483646 h 21501"/>
                <a:gd name="T54" fmla="*/ 2147483646 w 21438"/>
                <a:gd name="T55" fmla="*/ 2147483646 h 21501"/>
                <a:gd name="T56" fmla="*/ 2147483646 w 21438"/>
                <a:gd name="T57" fmla="*/ 2147483646 h 21501"/>
                <a:gd name="T58" fmla="*/ 2147483646 w 21438"/>
                <a:gd name="T59" fmla="*/ 2147483646 h 215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438" h="21501">
                  <a:moveTo>
                    <a:pt x="2472" y="12146"/>
                  </a:moveTo>
                  <a:cubicBezTo>
                    <a:pt x="1635" y="10777"/>
                    <a:pt x="842" y="9359"/>
                    <a:pt x="82" y="7904"/>
                  </a:cubicBezTo>
                  <a:cubicBezTo>
                    <a:pt x="-55" y="7643"/>
                    <a:pt x="-17" y="7268"/>
                    <a:pt x="164" y="7075"/>
                  </a:cubicBezTo>
                  <a:cubicBezTo>
                    <a:pt x="697" y="6508"/>
                    <a:pt x="1402" y="5716"/>
                    <a:pt x="2194" y="4721"/>
                  </a:cubicBezTo>
                  <a:cubicBezTo>
                    <a:pt x="1974" y="4382"/>
                    <a:pt x="1739" y="4021"/>
                    <a:pt x="1662" y="3902"/>
                  </a:cubicBezTo>
                  <a:cubicBezTo>
                    <a:pt x="1380" y="3468"/>
                    <a:pt x="1157" y="3599"/>
                    <a:pt x="1157" y="3599"/>
                  </a:cubicBezTo>
                  <a:cubicBezTo>
                    <a:pt x="854" y="3697"/>
                    <a:pt x="526" y="3571"/>
                    <a:pt x="295" y="3217"/>
                  </a:cubicBezTo>
                  <a:cubicBezTo>
                    <a:pt x="-56" y="2677"/>
                    <a:pt x="-43" y="1818"/>
                    <a:pt x="323" y="1300"/>
                  </a:cubicBezTo>
                  <a:lnTo>
                    <a:pt x="534" y="1002"/>
                  </a:lnTo>
                  <a:cubicBezTo>
                    <a:pt x="901" y="485"/>
                    <a:pt x="1483" y="503"/>
                    <a:pt x="1834" y="1043"/>
                  </a:cubicBezTo>
                  <a:cubicBezTo>
                    <a:pt x="1834" y="1043"/>
                    <a:pt x="2238" y="1504"/>
                    <a:pt x="2064" y="2319"/>
                  </a:cubicBezTo>
                  <a:cubicBezTo>
                    <a:pt x="2064" y="2319"/>
                    <a:pt x="2009" y="2717"/>
                    <a:pt x="2244" y="3078"/>
                  </a:cubicBezTo>
                  <a:cubicBezTo>
                    <a:pt x="2325" y="3202"/>
                    <a:pt x="2575" y="3587"/>
                    <a:pt x="2802" y="3937"/>
                  </a:cubicBezTo>
                  <a:cubicBezTo>
                    <a:pt x="3069" y="3584"/>
                    <a:pt x="3341" y="3217"/>
                    <a:pt x="3618" y="2825"/>
                  </a:cubicBezTo>
                  <a:cubicBezTo>
                    <a:pt x="4049" y="2217"/>
                    <a:pt x="4490" y="1560"/>
                    <a:pt x="4929" y="858"/>
                  </a:cubicBezTo>
                  <a:cubicBezTo>
                    <a:pt x="5067" y="638"/>
                    <a:pt x="5201" y="417"/>
                    <a:pt x="5333" y="196"/>
                  </a:cubicBezTo>
                  <a:cubicBezTo>
                    <a:pt x="5441" y="15"/>
                    <a:pt x="5611" y="-47"/>
                    <a:pt x="5764" y="37"/>
                  </a:cubicBezTo>
                  <a:cubicBezTo>
                    <a:pt x="7656" y="1066"/>
                    <a:pt x="9657" y="1642"/>
                    <a:pt x="11746" y="1526"/>
                  </a:cubicBezTo>
                  <a:cubicBezTo>
                    <a:pt x="15055" y="1343"/>
                    <a:pt x="18072" y="835"/>
                    <a:pt x="21014" y="533"/>
                  </a:cubicBezTo>
                  <a:cubicBezTo>
                    <a:pt x="21330" y="500"/>
                    <a:pt x="21544" y="1007"/>
                    <a:pt x="21381" y="1409"/>
                  </a:cubicBezTo>
                  <a:cubicBezTo>
                    <a:pt x="19530" y="5984"/>
                    <a:pt x="17033" y="10987"/>
                    <a:pt x="13662" y="16175"/>
                  </a:cubicBezTo>
                  <a:cubicBezTo>
                    <a:pt x="13708" y="15435"/>
                    <a:pt x="13472" y="14855"/>
                    <a:pt x="13272" y="14569"/>
                  </a:cubicBezTo>
                  <a:cubicBezTo>
                    <a:pt x="12733" y="13677"/>
                    <a:pt x="11805" y="13577"/>
                    <a:pt x="11184" y="14352"/>
                  </a:cubicBezTo>
                  <a:lnTo>
                    <a:pt x="10962" y="14630"/>
                  </a:lnTo>
                  <a:cubicBezTo>
                    <a:pt x="10331" y="15417"/>
                    <a:pt x="10253" y="16815"/>
                    <a:pt x="10786" y="17745"/>
                  </a:cubicBezTo>
                  <a:cubicBezTo>
                    <a:pt x="11110" y="18309"/>
                    <a:pt x="11594" y="18590"/>
                    <a:pt x="12092" y="18509"/>
                  </a:cubicBezTo>
                  <a:cubicBezTo>
                    <a:pt x="11438" y="19452"/>
                    <a:pt x="10757" y="20398"/>
                    <a:pt x="10043" y="21348"/>
                  </a:cubicBezTo>
                  <a:cubicBezTo>
                    <a:pt x="9905" y="21531"/>
                    <a:pt x="9696" y="21553"/>
                    <a:pt x="9544" y="21396"/>
                  </a:cubicBezTo>
                  <a:cubicBezTo>
                    <a:pt x="6958" y="18722"/>
                    <a:pt x="4577" y="15589"/>
                    <a:pt x="2472" y="12146"/>
                  </a:cubicBezTo>
                  <a:close/>
                  <a:moveTo>
                    <a:pt x="2472" y="12146"/>
                  </a:moveTo>
                </a:path>
              </a:pathLst>
            </a:custGeom>
            <a:solidFill>
              <a:srgbClr val="2D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xmlns="" id="{94239C1A-197C-704A-9949-B06222A344E8}"/>
                </a:ext>
              </a:extLst>
            </p:cNvPr>
            <p:cNvSpPr>
              <a:spLocks/>
            </p:cNvSpPr>
            <p:nvPr/>
          </p:nvSpPr>
          <p:spPr bwMode="auto">
            <a:xfrm rot="2583271">
              <a:off x="4344988" y="3727450"/>
              <a:ext cx="1609725" cy="1422400"/>
            </a:xfrm>
            <a:custGeom>
              <a:avLst/>
              <a:gdLst>
                <a:gd name="T0" fmla="*/ 2147483646 w 21517"/>
                <a:gd name="T1" fmla="*/ 2147483646 h 21418"/>
                <a:gd name="T2" fmla="*/ 2147483646 w 21517"/>
                <a:gd name="T3" fmla="*/ 2147483646 h 21418"/>
                <a:gd name="T4" fmla="*/ 2147483646 w 21517"/>
                <a:gd name="T5" fmla="*/ 2147483646 h 21418"/>
                <a:gd name="T6" fmla="*/ 2147483646 w 21517"/>
                <a:gd name="T7" fmla="*/ 2147483646 h 21418"/>
                <a:gd name="T8" fmla="*/ 2147483646 w 21517"/>
                <a:gd name="T9" fmla="*/ 2147483646 h 21418"/>
                <a:gd name="T10" fmla="*/ 2147483646 w 21517"/>
                <a:gd name="T11" fmla="*/ 2147483646 h 21418"/>
                <a:gd name="T12" fmla="*/ 2147483646 w 21517"/>
                <a:gd name="T13" fmla="*/ 2147483646 h 21418"/>
                <a:gd name="T14" fmla="*/ 2147483646 w 21517"/>
                <a:gd name="T15" fmla="*/ 2147483646 h 21418"/>
                <a:gd name="T16" fmla="*/ 2147483646 w 21517"/>
                <a:gd name="T17" fmla="*/ 2147483646 h 21418"/>
                <a:gd name="T18" fmla="*/ 2147483646 w 21517"/>
                <a:gd name="T19" fmla="*/ 2147483646 h 21418"/>
                <a:gd name="T20" fmla="*/ 2147483646 w 21517"/>
                <a:gd name="T21" fmla="*/ 2147483646 h 21418"/>
                <a:gd name="T22" fmla="*/ 2147483646 w 21517"/>
                <a:gd name="T23" fmla="*/ 2147483646 h 21418"/>
                <a:gd name="T24" fmla="*/ 2147483646 w 21517"/>
                <a:gd name="T25" fmla="*/ 2147483646 h 21418"/>
                <a:gd name="T26" fmla="*/ 2147483646 w 21517"/>
                <a:gd name="T27" fmla="*/ 2147483646 h 21418"/>
                <a:gd name="T28" fmla="*/ 2147483646 w 21517"/>
                <a:gd name="T29" fmla="*/ 2147483646 h 21418"/>
                <a:gd name="T30" fmla="*/ 2147483646 w 21517"/>
                <a:gd name="T31" fmla="*/ 2147483646 h 21418"/>
                <a:gd name="T32" fmla="*/ 2147483646 w 21517"/>
                <a:gd name="T33" fmla="*/ 2147483646 h 21418"/>
                <a:gd name="T34" fmla="*/ 2147483646 w 21517"/>
                <a:gd name="T35" fmla="*/ 2147483646 h 21418"/>
                <a:gd name="T36" fmla="*/ 2147483646 w 21517"/>
                <a:gd name="T37" fmla="*/ 2147483646 h 21418"/>
                <a:gd name="T38" fmla="*/ 2147483646 w 21517"/>
                <a:gd name="T39" fmla="*/ 2147483646 h 21418"/>
                <a:gd name="T40" fmla="*/ 2147483646 w 21517"/>
                <a:gd name="T41" fmla="*/ 2147483646 h 21418"/>
                <a:gd name="T42" fmla="*/ 2147483646 w 21517"/>
                <a:gd name="T43" fmla="*/ 2147483646 h 21418"/>
                <a:gd name="T44" fmla="*/ 2147483646 w 21517"/>
                <a:gd name="T45" fmla="*/ 2147483646 h 21418"/>
                <a:gd name="T46" fmla="*/ 2147483646 w 21517"/>
                <a:gd name="T47" fmla="*/ 2147483646 h 21418"/>
                <a:gd name="T48" fmla="*/ 2147483646 w 21517"/>
                <a:gd name="T49" fmla="*/ 2147483646 h 21418"/>
                <a:gd name="T50" fmla="*/ 2147483646 w 21517"/>
                <a:gd name="T51" fmla="*/ 2147483646 h 21418"/>
                <a:gd name="T52" fmla="*/ 2147483646 w 21517"/>
                <a:gd name="T53" fmla="*/ 2147483646 h 214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517" h="21418">
                  <a:moveTo>
                    <a:pt x="98" y="15212"/>
                  </a:moveTo>
                  <a:cubicBezTo>
                    <a:pt x="430" y="14791"/>
                    <a:pt x="753" y="14370"/>
                    <a:pt x="1067" y="13951"/>
                  </a:cubicBezTo>
                  <a:cubicBezTo>
                    <a:pt x="1286" y="13658"/>
                    <a:pt x="1500" y="13367"/>
                    <a:pt x="1710" y="13076"/>
                  </a:cubicBezTo>
                  <a:cubicBezTo>
                    <a:pt x="1565" y="12837"/>
                    <a:pt x="1418" y="12594"/>
                    <a:pt x="1367" y="12511"/>
                  </a:cubicBezTo>
                  <a:cubicBezTo>
                    <a:pt x="1171" y="12187"/>
                    <a:pt x="1000" y="12266"/>
                    <a:pt x="1000" y="12266"/>
                  </a:cubicBezTo>
                  <a:cubicBezTo>
                    <a:pt x="771" y="12315"/>
                    <a:pt x="530" y="12205"/>
                    <a:pt x="369" y="11941"/>
                  </a:cubicBezTo>
                  <a:cubicBezTo>
                    <a:pt x="124" y="11537"/>
                    <a:pt x="159" y="10932"/>
                    <a:pt x="449" y="10590"/>
                  </a:cubicBezTo>
                  <a:lnTo>
                    <a:pt x="616" y="10394"/>
                  </a:lnTo>
                  <a:cubicBezTo>
                    <a:pt x="905" y="10052"/>
                    <a:pt x="1339" y="10102"/>
                    <a:pt x="1585" y="10506"/>
                  </a:cubicBezTo>
                  <a:cubicBezTo>
                    <a:pt x="1585" y="10506"/>
                    <a:pt x="1872" y="10857"/>
                    <a:pt x="1717" y="11421"/>
                  </a:cubicBezTo>
                  <a:cubicBezTo>
                    <a:pt x="1717" y="11421"/>
                    <a:pt x="1663" y="11698"/>
                    <a:pt x="1827" y="11968"/>
                  </a:cubicBezTo>
                  <a:cubicBezTo>
                    <a:pt x="1874" y="12045"/>
                    <a:pt x="2003" y="12258"/>
                    <a:pt x="2137" y="12477"/>
                  </a:cubicBezTo>
                  <a:cubicBezTo>
                    <a:pt x="5244" y="8078"/>
                    <a:pt x="7394" y="3887"/>
                    <a:pt x="8880" y="257"/>
                  </a:cubicBezTo>
                  <a:cubicBezTo>
                    <a:pt x="8930" y="134"/>
                    <a:pt x="9021" y="57"/>
                    <a:pt x="9123" y="51"/>
                  </a:cubicBezTo>
                  <a:cubicBezTo>
                    <a:pt x="12970" y="-182"/>
                    <a:pt x="16752" y="296"/>
                    <a:pt x="21353" y="3537"/>
                  </a:cubicBezTo>
                  <a:cubicBezTo>
                    <a:pt x="21492" y="3635"/>
                    <a:pt x="21555" y="3867"/>
                    <a:pt x="21494" y="4066"/>
                  </a:cubicBezTo>
                  <a:cubicBezTo>
                    <a:pt x="20346" y="7833"/>
                    <a:pt x="18527" y="12275"/>
                    <a:pt x="15666" y="16981"/>
                  </a:cubicBezTo>
                  <a:cubicBezTo>
                    <a:pt x="15729" y="16255"/>
                    <a:pt x="15425" y="15781"/>
                    <a:pt x="15210" y="15593"/>
                  </a:cubicBezTo>
                  <a:cubicBezTo>
                    <a:pt x="14723" y="15093"/>
                    <a:pt x="14033" y="15223"/>
                    <a:pt x="13660" y="15893"/>
                  </a:cubicBezTo>
                  <a:lnTo>
                    <a:pt x="13526" y="16134"/>
                  </a:lnTo>
                  <a:cubicBezTo>
                    <a:pt x="13148" y="16815"/>
                    <a:pt x="13237" y="17798"/>
                    <a:pt x="13725" y="18325"/>
                  </a:cubicBezTo>
                  <a:cubicBezTo>
                    <a:pt x="13989" y="18610"/>
                    <a:pt x="14321" y="18702"/>
                    <a:pt x="14641" y="18606"/>
                  </a:cubicBezTo>
                  <a:cubicBezTo>
                    <a:pt x="14035" y="19536"/>
                    <a:pt x="13391" y="20474"/>
                    <a:pt x="12698" y="21418"/>
                  </a:cubicBezTo>
                  <a:cubicBezTo>
                    <a:pt x="12164" y="21408"/>
                    <a:pt x="11634" y="21374"/>
                    <a:pt x="11111" y="21311"/>
                  </a:cubicBezTo>
                  <a:cubicBezTo>
                    <a:pt x="7190" y="20829"/>
                    <a:pt x="3457" y="18834"/>
                    <a:pt x="134" y="15867"/>
                  </a:cubicBezTo>
                  <a:cubicBezTo>
                    <a:pt x="-29" y="15720"/>
                    <a:pt x="-45" y="15395"/>
                    <a:pt x="98" y="15212"/>
                  </a:cubicBezTo>
                  <a:close/>
                  <a:moveTo>
                    <a:pt x="98" y="15212"/>
                  </a:moveTo>
                </a:path>
              </a:pathLst>
            </a:custGeom>
            <a:solidFill>
              <a:srgbClr val="2D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cxnSp>
          <p:nvCxnSpPr>
            <p:cNvPr id="33" name="Straight Connector 38">
              <a:extLst>
                <a:ext uri="{FF2B5EF4-FFF2-40B4-BE49-F238E27FC236}">
                  <a16:creationId xmlns:a16="http://schemas.microsoft.com/office/drawing/2014/main" xmlns="" id="{C688D5C9-A1FC-3B45-80C8-70D0786CDC1F}"/>
                </a:ext>
              </a:extLst>
            </p:cNvPr>
            <p:cNvCxnSpPr/>
            <p:nvPr/>
          </p:nvCxnSpPr>
          <p:spPr>
            <a:xfrm flipH="1">
              <a:off x="6348602" y="2625766"/>
              <a:ext cx="635000" cy="614363"/>
            </a:xfrm>
            <a:prstGeom prst="line">
              <a:avLst/>
            </a:prstGeom>
            <a:ln w="12700" cmpd="sng">
              <a:solidFill>
                <a:srgbClr val="9E9E9E"/>
              </a:solidFill>
              <a:prstDash val="sysDash"/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8">
              <a:extLst>
                <a:ext uri="{FF2B5EF4-FFF2-40B4-BE49-F238E27FC236}">
                  <a16:creationId xmlns:a16="http://schemas.microsoft.com/office/drawing/2014/main" xmlns="" id="{642D55BE-6F44-F54D-9F74-27D0FF097F28}"/>
                </a:ext>
              </a:extLst>
            </p:cNvPr>
            <p:cNvCxnSpPr>
              <a:endCxn id="38" idx="3"/>
            </p:cNvCxnSpPr>
            <p:nvPr/>
          </p:nvCxnSpPr>
          <p:spPr>
            <a:xfrm flipH="1" flipV="1">
              <a:off x="3148013" y="2974975"/>
              <a:ext cx="1289050" cy="90488"/>
            </a:xfrm>
            <a:prstGeom prst="line">
              <a:avLst/>
            </a:prstGeom>
            <a:ln w="12700" cmpd="sng">
              <a:solidFill>
                <a:srgbClr val="9E9E9E"/>
              </a:solidFill>
              <a:prstDash val="sysDash"/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>
              <a:extLst>
                <a:ext uri="{FF2B5EF4-FFF2-40B4-BE49-F238E27FC236}">
                  <a16:creationId xmlns:a16="http://schemas.microsoft.com/office/drawing/2014/main" xmlns="" id="{2B1E7D8F-321C-2544-BF00-C3BD82609104}"/>
                </a:ext>
              </a:extLst>
            </p:cNvPr>
            <p:cNvCxnSpPr/>
            <p:nvPr/>
          </p:nvCxnSpPr>
          <p:spPr>
            <a:xfrm flipH="1">
              <a:off x="3424238" y="4662488"/>
              <a:ext cx="1073150" cy="327025"/>
            </a:xfrm>
            <a:prstGeom prst="line">
              <a:avLst/>
            </a:prstGeom>
            <a:ln w="12700" cmpd="sng">
              <a:solidFill>
                <a:srgbClr val="9E9E9E"/>
              </a:solidFill>
              <a:prstDash val="sysDash"/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xmlns="" id="{F70B0E91-BF15-5A41-AA1A-CB17F0FE6B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42100" y="4662488"/>
              <a:ext cx="2662238" cy="8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Органы власти, а также ведомственные организации, участвующие в процессе выработки, принятия и осуществления решений в области международной безопасности</a:t>
              </a:r>
              <a:endParaRPr lang="en-US" altLang="ru-RU" sz="1200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37" name="Straight Connector 38">
              <a:extLst>
                <a:ext uri="{FF2B5EF4-FFF2-40B4-BE49-F238E27FC236}">
                  <a16:creationId xmlns:a16="http://schemas.microsoft.com/office/drawing/2014/main" xmlns="" id="{FE62FB9E-6FD8-A04C-B05D-B7284E3891A8}"/>
                </a:ext>
              </a:extLst>
            </p:cNvPr>
            <p:cNvCxnSpPr/>
            <p:nvPr/>
          </p:nvCxnSpPr>
          <p:spPr>
            <a:xfrm flipH="1" flipV="1">
              <a:off x="6451948" y="4782343"/>
              <a:ext cx="373063" cy="619125"/>
            </a:xfrm>
            <a:prstGeom prst="line">
              <a:avLst/>
            </a:prstGeom>
            <a:ln w="12700" cmpd="sng">
              <a:solidFill>
                <a:srgbClr val="9E9E9E"/>
              </a:solidFill>
              <a:prstDash val="sysDash"/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xmlns="" id="{4BC85975-EB9D-A841-B5FC-22B4AD4E97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9900" y="2381250"/>
              <a:ext cx="2678113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МИД России (профильные подразделения центрального аппарата -  территориальные департаменты, а также российские загранучреждения – в части анализа проблем международной безопасности)</a:t>
              </a:r>
              <a:endParaRPr lang="en-US" altLang="ru-RU" sz="1200" b="1" dirty="0">
                <a:solidFill>
                  <a:schemeClr val="tx1"/>
                </a:solidFill>
                <a:latin typeface="Century" panose="02040604050505020304" pitchFamily="18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9" name="Group 1">
              <a:extLst>
                <a:ext uri="{FF2B5EF4-FFF2-40B4-BE49-F238E27FC236}">
                  <a16:creationId xmlns:a16="http://schemas.microsoft.com/office/drawing/2014/main" xmlns="" id="{8EE7CABE-468F-BD4E-9B38-5DD78C4F7294}"/>
                </a:ext>
              </a:extLst>
            </p:cNvPr>
            <p:cNvGrpSpPr/>
            <p:nvPr/>
          </p:nvGrpSpPr>
          <p:grpSpPr>
            <a:xfrm rot="783271">
              <a:off x="5057139" y="4539875"/>
              <a:ext cx="1380906" cy="1179443"/>
              <a:chOff x="5831024" y="2936568"/>
              <a:chExt cx="1380906" cy="973041"/>
            </a:xfrm>
            <a:solidFill>
              <a:srgbClr val="2D77EF"/>
            </a:solidFill>
          </p:grpSpPr>
          <p:sp>
            <p:nvSpPr>
              <p:cNvPr id="43" name="AutoShape 1">
                <a:extLst>
                  <a:ext uri="{FF2B5EF4-FFF2-40B4-BE49-F238E27FC236}">
                    <a16:creationId xmlns:a16="http://schemas.microsoft.com/office/drawing/2014/main" xmlns="" id="{F762349F-09F2-3B46-9483-BBC956B943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6748502" y="3525147"/>
                <a:ext cx="463428" cy="384462"/>
              </a:xfrm>
              <a:custGeom>
                <a:avLst/>
                <a:gdLst>
                  <a:gd name="T0" fmla="*/ 2147483647 w 21175"/>
                  <a:gd name="T1" fmla="*/ 0 h 21477"/>
                  <a:gd name="T2" fmla="*/ 2147483647 w 21175"/>
                  <a:gd name="T3" fmla="*/ 2147483647 h 21477"/>
                  <a:gd name="T4" fmla="*/ 2147483647 w 21175"/>
                  <a:gd name="T5" fmla="*/ 2147483647 h 21477"/>
                  <a:gd name="T6" fmla="*/ 0 w 21175"/>
                  <a:gd name="T7" fmla="*/ 2147483647 h 21477"/>
                  <a:gd name="T8" fmla="*/ 2147483647 w 21175"/>
                  <a:gd name="T9" fmla="*/ 0 h 21477"/>
                  <a:gd name="T10" fmla="*/ 2147483647 w 21175"/>
                  <a:gd name="T11" fmla="*/ 0 h 21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75" h="21477">
                    <a:moveTo>
                      <a:pt x="2894" y="0"/>
                    </a:moveTo>
                    <a:lnTo>
                      <a:pt x="21157" y="16957"/>
                    </a:lnTo>
                    <a:cubicBezTo>
                      <a:pt x="21157" y="16957"/>
                      <a:pt x="21600" y="21600"/>
                      <a:pt x="18108" y="21474"/>
                    </a:cubicBezTo>
                    <a:lnTo>
                      <a:pt x="0" y="2609"/>
                    </a:lnTo>
                    <a:lnTo>
                      <a:pt x="2894" y="0"/>
                    </a:lnTo>
                    <a:close/>
                    <a:moveTo>
                      <a:pt x="289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AutoShape 7">
                <a:extLst>
                  <a:ext uri="{FF2B5EF4-FFF2-40B4-BE49-F238E27FC236}">
                    <a16:creationId xmlns:a16="http://schemas.microsoft.com/office/drawing/2014/main" xmlns="" id="{88ACA2C1-F4D3-4840-959C-DCCD94CC83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5831024" y="2936568"/>
                <a:ext cx="1110130" cy="940073"/>
              </a:xfrm>
              <a:custGeom>
                <a:avLst/>
                <a:gdLst>
                  <a:gd name="T0" fmla="*/ 2147483647 w 21600"/>
                  <a:gd name="T1" fmla="*/ 2147483647 h 21516"/>
                  <a:gd name="T2" fmla="*/ 2147483647 w 21600"/>
                  <a:gd name="T3" fmla="*/ 2147483647 h 21516"/>
                  <a:gd name="T4" fmla="*/ 2147483647 w 21600"/>
                  <a:gd name="T5" fmla="*/ 2147483647 h 21516"/>
                  <a:gd name="T6" fmla="*/ 2147483647 w 21600"/>
                  <a:gd name="T7" fmla="*/ 2147483647 h 21516"/>
                  <a:gd name="T8" fmla="*/ 2147483647 w 21600"/>
                  <a:gd name="T9" fmla="*/ 2147483647 h 21516"/>
                  <a:gd name="T10" fmla="*/ 2147483647 w 21600"/>
                  <a:gd name="T11" fmla="*/ 2147483647 h 21516"/>
                  <a:gd name="T12" fmla="*/ 2147483647 w 21600"/>
                  <a:gd name="T13" fmla="*/ 2147483647 h 21516"/>
                  <a:gd name="T14" fmla="*/ 2147483647 w 21600"/>
                  <a:gd name="T15" fmla="*/ 2147483647 h 21516"/>
                  <a:gd name="T16" fmla="*/ 2147483647 w 21600"/>
                  <a:gd name="T17" fmla="*/ 2147483647 h 21516"/>
                  <a:gd name="T18" fmla="*/ 2147483647 w 21600"/>
                  <a:gd name="T19" fmla="*/ 2147483647 h 21516"/>
                  <a:gd name="T20" fmla="*/ 2147483647 w 21600"/>
                  <a:gd name="T21" fmla="*/ 2147483647 h 21516"/>
                  <a:gd name="T22" fmla="*/ 2147483647 w 21600"/>
                  <a:gd name="T23" fmla="*/ 2147483647 h 21516"/>
                  <a:gd name="T24" fmla="*/ 2147483647 w 21600"/>
                  <a:gd name="T25" fmla="*/ 2147483647 h 21516"/>
                  <a:gd name="T26" fmla="*/ 2147483647 w 21600"/>
                  <a:gd name="T27" fmla="*/ 2147483647 h 21516"/>
                  <a:gd name="T28" fmla="*/ 2147483647 w 21600"/>
                  <a:gd name="T29" fmla="*/ 2147483647 h 21516"/>
                  <a:gd name="T30" fmla="*/ 2147483647 w 21600"/>
                  <a:gd name="T31" fmla="*/ 2147483647 h 21516"/>
                  <a:gd name="T32" fmla="*/ 2147483647 w 21600"/>
                  <a:gd name="T33" fmla="*/ 2147483647 h 21516"/>
                  <a:gd name="T34" fmla="*/ 2147483647 w 21600"/>
                  <a:gd name="T35" fmla="*/ 2147483647 h 21516"/>
                  <a:gd name="T36" fmla="*/ 2147483647 w 21600"/>
                  <a:gd name="T37" fmla="*/ 2147483647 h 21516"/>
                  <a:gd name="T38" fmla="*/ 2147483647 w 21600"/>
                  <a:gd name="T39" fmla="*/ 2147483647 h 21516"/>
                  <a:gd name="T40" fmla="*/ 2147483647 w 21600"/>
                  <a:gd name="T41" fmla="*/ 2147483647 h 21516"/>
                  <a:gd name="T42" fmla="*/ 2147483647 w 21600"/>
                  <a:gd name="T43" fmla="*/ 2147483647 h 21516"/>
                  <a:gd name="T44" fmla="*/ 2147483647 w 21600"/>
                  <a:gd name="T45" fmla="*/ 2147483647 h 21516"/>
                  <a:gd name="T46" fmla="*/ 2147483647 w 21600"/>
                  <a:gd name="T47" fmla="*/ 2147483647 h 21516"/>
                  <a:gd name="T48" fmla="*/ 0 w 21600"/>
                  <a:gd name="T49" fmla="*/ 2147483647 h 21516"/>
                  <a:gd name="T50" fmla="*/ 2147483647 w 21600"/>
                  <a:gd name="T51" fmla="*/ 2147483647 h 21516"/>
                  <a:gd name="T52" fmla="*/ 2147483647 w 21600"/>
                  <a:gd name="T53" fmla="*/ 2147483647 h 215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600" h="21516">
                    <a:moveTo>
                      <a:pt x="2790" y="17937"/>
                    </a:moveTo>
                    <a:cubicBezTo>
                      <a:pt x="2536" y="17700"/>
                      <a:pt x="2282" y="17462"/>
                      <a:pt x="2193" y="17380"/>
                    </a:cubicBezTo>
                    <a:cubicBezTo>
                      <a:pt x="1843" y="17053"/>
                      <a:pt x="1618" y="17211"/>
                      <a:pt x="1618" y="17211"/>
                    </a:cubicBezTo>
                    <a:cubicBezTo>
                      <a:pt x="1303" y="17355"/>
                      <a:pt x="937" y="17308"/>
                      <a:pt x="651" y="17041"/>
                    </a:cubicBezTo>
                    <a:cubicBezTo>
                      <a:pt x="216" y="16634"/>
                      <a:pt x="136" y="15878"/>
                      <a:pt x="474" y="15353"/>
                    </a:cubicBezTo>
                    <a:lnTo>
                      <a:pt x="668" y="15051"/>
                    </a:lnTo>
                    <a:cubicBezTo>
                      <a:pt x="1006" y="14526"/>
                      <a:pt x="1634" y="14430"/>
                      <a:pt x="2070" y="14837"/>
                    </a:cubicBezTo>
                    <a:cubicBezTo>
                      <a:pt x="2070" y="14837"/>
                      <a:pt x="2553" y="15164"/>
                      <a:pt x="2454" y="15914"/>
                    </a:cubicBezTo>
                    <a:cubicBezTo>
                      <a:pt x="2454" y="15914"/>
                      <a:pt x="2438" y="16273"/>
                      <a:pt x="2730" y="16545"/>
                    </a:cubicBezTo>
                    <a:cubicBezTo>
                      <a:pt x="2823" y="16633"/>
                      <a:pt x="3103" y="16894"/>
                      <a:pt x="3370" y="17144"/>
                    </a:cubicBezTo>
                    <a:cubicBezTo>
                      <a:pt x="7868" y="10861"/>
                      <a:pt x="10623" y="5001"/>
                      <a:pt x="12301" y="315"/>
                    </a:cubicBezTo>
                    <a:cubicBezTo>
                      <a:pt x="12401" y="33"/>
                      <a:pt x="12678" y="-84"/>
                      <a:pt x="12900" y="65"/>
                    </a:cubicBezTo>
                    <a:cubicBezTo>
                      <a:pt x="14559" y="1179"/>
                      <a:pt x="16293" y="2509"/>
                      <a:pt x="18120" y="4086"/>
                    </a:cubicBezTo>
                    <a:lnTo>
                      <a:pt x="17966" y="4359"/>
                    </a:lnTo>
                    <a:cubicBezTo>
                      <a:pt x="17961" y="4368"/>
                      <a:pt x="17977" y="4389"/>
                      <a:pt x="17977" y="4396"/>
                    </a:cubicBezTo>
                    <a:cubicBezTo>
                      <a:pt x="17213" y="4343"/>
                      <a:pt x="16748" y="4913"/>
                      <a:pt x="16571" y="5304"/>
                    </a:cubicBezTo>
                    <a:cubicBezTo>
                      <a:pt x="16097" y="6195"/>
                      <a:pt x="16297" y="7389"/>
                      <a:pt x="17029" y="7986"/>
                    </a:cubicBezTo>
                    <a:lnTo>
                      <a:pt x="17291" y="8201"/>
                    </a:lnTo>
                    <a:cubicBezTo>
                      <a:pt x="18034" y="8807"/>
                      <a:pt x="19048" y="8572"/>
                      <a:pt x="19552" y="7677"/>
                    </a:cubicBezTo>
                    <a:cubicBezTo>
                      <a:pt x="19858" y="7132"/>
                      <a:pt x="19916" y="6454"/>
                      <a:pt x="19711" y="5845"/>
                    </a:cubicBezTo>
                    <a:cubicBezTo>
                      <a:pt x="19717" y="5833"/>
                      <a:pt x="19724" y="5819"/>
                      <a:pt x="19734" y="5802"/>
                    </a:cubicBezTo>
                    <a:lnTo>
                      <a:pt x="19835" y="5621"/>
                    </a:lnTo>
                    <a:cubicBezTo>
                      <a:pt x="20415" y="6154"/>
                      <a:pt x="21001" y="6704"/>
                      <a:pt x="21600" y="7288"/>
                    </a:cubicBezTo>
                    <a:cubicBezTo>
                      <a:pt x="21600" y="7288"/>
                      <a:pt x="21600" y="7289"/>
                      <a:pt x="21600" y="7290"/>
                    </a:cubicBezTo>
                    <a:cubicBezTo>
                      <a:pt x="17927" y="16618"/>
                      <a:pt x="8757" y="21244"/>
                      <a:pt x="0" y="21516"/>
                    </a:cubicBezTo>
                    <a:cubicBezTo>
                      <a:pt x="997" y="20312"/>
                      <a:pt x="1921" y="19119"/>
                      <a:pt x="2790" y="17937"/>
                    </a:cubicBezTo>
                    <a:close/>
                    <a:moveTo>
                      <a:pt x="2790" y="1793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40" name="Прямоугольник 1">
              <a:extLst>
                <a:ext uri="{FF2B5EF4-FFF2-40B4-BE49-F238E27FC236}">
                  <a16:creationId xmlns:a16="http://schemas.microsoft.com/office/drawing/2014/main" xmlns="" id="{0A267069-E0C9-A943-BEB1-8D712036A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28" y="88459"/>
              <a:ext cx="65055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>
                  <a:solidFill>
                    <a:srgbClr val="2F4195"/>
                  </a:solidFill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Цель образовательной программы: </a:t>
              </a:r>
            </a:p>
            <a:p>
              <a:pPr indent="358775" algn="just">
                <a:defRPr/>
              </a:pPr>
              <a:r>
                <a:rPr lang="ru-RU" altLang="ru-RU" sz="1600" dirty="0"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подготовка высококвалифицированных специалистов, готовых к </a:t>
              </a:r>
              <a:r>
                <a:rPr lang="ru-RU" altLang="ru-RU" sz="1600" dirty="0" err="1"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разнопрофильной</a:t>
              </a:r>
              <a:r>
                <a:rPr lang="ru-RU" altLang="ru-RU" sz="1600" dirty="0"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 деятельности в сфере международной безопасности, включая экспертно-аналитическую деятельность по проблематике международной безопасности в интересах международных организаций, органов власти и частных </a:t>
              </a:r>
              <a:r>
                <a:rPr lang="ru-RU" altLang="ru-RU" sz="1600" dirty="0" smtClean="0"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компаний,</a:t>
              </a:r>
              <a:r>
                <a:rPr lang="ru-RU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600" dirty="0" smtClean="0">
                  <a:latin typeface="Century" pitchFamily="18" charset="0"/>
                  <a:ea typeface="Verdana" pitchFamily="34" charset="0"/>
                  <a:cs typeface="Verdana" pitchFamily="34" charset="0"/>
                </a:rPr>
                <a:t>где они могут стать специалистами по оценке международных рисков и управлению кризисными ситуациями</a:t>
              </a:r>
              <a:r>
                <a:rPr lang="ru-RU" sz="1600" dirty="0" smtClean="0">
                  <a:latin typeface="Century" pitchFamily="18" charset="0"/>
                  <a:ea typeface="Verdana" pitchFamily="34" charset="0"/>
                  <a:cs typeface="Verdana" pitchFamily="34" charset="0"/>
                </a:rPr>
                <a:t>.</a:t>
              </a:r>
              <a:endParaRPr lang="ru-RU" altLang="ru-RU" sz="1600" dirty="0">
                <a:latin typeface="Century" pitchFamily="18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Прямоугольник 35847">
              <a:extLst>
                <a:ext uri="{FF2B5EF4-FFF2-40B4-BE49-F238E27FC236}">
                  <a16:creationId xmlns:a16="http://schemas.microsoft.com/office/drawing/2014/main" xmlns="" id="{079630F6-03BE-5941-BC8F-59805E5A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238" y="2328863"/>
              <a:ext cx="23129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Аппараты международных межгосударственных и неправительственных организаций</a:t>
              </a:r>
            </a:p>
          </p:txBody>
        </p:sp>
        <p:sp>
          <p:nvSpPr>
            <p:cNvPr id="42" name="Прямоугольник 35851">
              <a:extLst>
                <a:ext uri="{FF2B5EF4-FFF2-40B4-BE49-F238E27FC236}">
                  <a16:creationId xmlns:a16="http://schemas.microsoft.com/office/drawing/2014/main" xmlns="" id="{E8C55BA1-1328-E34F-93CD-D118BDA0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88" y="4502150"/>
              <a:ext cx="284003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dirty="0">
                  <a:solidFill>
                    <a:schemeClr val="tx1"/>
                  </a:solidFill>
                  <a:latin typeface="Century" panose="02040604050505020304" pitchFamily="18" charset="0"/>
                  <a:ea typeface="Verdana" pitchFamily="34" charset="0"/>
                  <a:cs typeface="Verdana" pitchFamily="34" charset="0"/>
                </a:rPr>
                <a:t>Экспертно-аналитические центры и образовательные организации, специализирующиеся на проблематике международной безопасности</a:t>
              </a:r>
            </a:p>
          </p:txBody>
        </p:sp>
      </p:grpSp>
      <p:sp>
        <p:nvSpPr>
          <p:cNvPr id="45" name="AutoShape 6">
            <a:extLst>
              <a:ext uri="{FF2B5EF4-FFF2-40B4-BE49-F238E27FC236}">
                <a16:creationId xmlns:a16="http://schemas.microsoft.com/office/drawing/2014/main" xmlns="" id="{AA0CFADE-4617-E14A-A7D2-E58FD5C73241}"/>
              </a:ext>
            </a:extLst>
          </p:cNvPr>
          <p:cNvSpPr>
            <a:spLocks/>
          </p:cNvSpPr>
          <p:nvPr/>
        </p:nvSpPr>
        <p:spPr bwMode="auto">
          <a:xfrm rot="2583271">
            <a:off x="5939499" y="4534004"/>
            <a:ext cx="474662" cy="1011237"/>
          </a:xfrm>
          <a:custGeom>
            <a:avLst/>
            <a:gdLst>
              <a:gd name="T0" fmla="*/ 2147483646 w 19442"/>
              <a:gd name="T1" fmla="*/ 2147483646 h 21245"/>
              <a:gd name="T2" fmla="*/ 2147483646 w 19442"/>
              <a:gd name="T3" fmla="*/ 2147483646 h 21245"/>
              <a:gd name="T4" fmla="*/ 2147483646 w 19442"/>
              <a:gd name="T5" fmla="*/ 2147483646 h 21245"/>
              <a:gd name="T6" fmla="*/ 2147483646 w 19442"/>
              <a:gd name="T7" fmla="*/ 2147483646 h 21245"/>
              <a:gd name="T8" fmla="*/ 2147483646 w 19442"/>
              <a:gd name="T9" fmla="*/ 2147483646 h 21245"/>
              <a:gd name="T10" fmla="*/ 2147483646 w 19442"/>
              <a:gd name="T11" fmla="*/ 2147483646 h 21245"/>
              <a:gd name="T12" fmla="*/ 2147483646 w 19442"/>
              <a:gd name="T13" fmla="*/ 2147483646 h 21245"/>
              <a:gd name="T14" fmla="*/ 2147483646 w 19442"/>
              <a:gd name="T15" fmla="*/ 2147483646 h 21245"/>
              <a:gd name="T16" fmla="*/ 2147483646 w 19442"/>
              <a:gd name="T17" fmla="*/ 2147483646 h 21245"/>
              <a:gd name="T18" fmla="*/ 2147483646 w 19442"/>
              <a:gd name="T19" fmla="*/ 2147483646 h 21245"/>
              <a:gd name="T20" fmla="*/ 2147483646 w 19442"/>
              <a:gd name="T21" fmla="*/ 2147483646 h 21245"/>
              <a:gd name="T22" fmla="*/ 2147483646 w 19442"/>
              <a:gd name="T23" fmla="*/ 2147483646 h 21245"/>
              <a:gd name="T24" fmla="*/ 2147483646 w 19442"/>
              <a:gd name="T25" fmla="*/ 2147483646 h 21245"/>
              <a:gd name="T26" fmla="*/ 2147483646 w 19442"/>
              <a:gd name="T27" fmla="*/ 2147483646 h 21245"/>
              <a:gd name="T28" fmla="*/ 2147483646 w 19442"/>
              <a:gd name="T29" fmla="*/ 2147483646 h 21245"/>
              <a:gd name="T30" fmla="*/ 2147483646 w 19442"/>
              <a:gd name="T31" fmla="*/ 2147483646 h 21245"/>
              <a:gd name="T32" fmla="*/ 2147483646 w 19442"/>
              <a:gd name="T33" fmla="*/ 2147483646 h 21245"/>
              <a:gd name="T34" fmla="*/ 2147483646 w 19442"/>
              <a:gd name="T35" fmla="*/ 2147483646 h 21245"/>
              <a:gd name="T36" fmla="*/ 2147483646 w 19442"/>
              <a:gd name="T37" fmla="*/ 2147483646 h 21245"/>
              <a:gd name="T38" fmla="*/ 2147483646 w 19442"/>
              <a:gd name="T39" fmla="*/ 2147483646 h 21245"/>
              <a:gd name="T40" fmla="*/ 2147483646 w 19442"/>
              <a:gd name="T41" fmla="*/ 2147483646 h 21245"/>
              <a:gd name="T42" fmla="*/ 2147483646 w 19442"/>
              <a:gd name="T43" fmla="*/ 2147483646 h 21245"/>
              <a:gd name="T44" fmla="*/ 2147483646 w 19442"/>
              <a:gd name="T45" fmla="*/ 2147483646 h 21245"/>
              <a:gd name="T46" fmla="*/ 2147483646 w 19442"/>
              <a:gd name="T47" fmla="*/ 2147483646 h 21245"/>
              <a:gd name="T48" fmla="*/ 2147483646 w 19442"/>
              <a:gd name="T49" fmla="*/ 2147483646 h 21245"/>
              <a:gd name="T50" fmla="*/ 2147483646 w 19442"/>
              <a:gd name="T51" fmla="*/ 2147483646 h 21245"/>
              <a:gd name="T52" fmla="*/ 2147483646 w 19442"/>
              <a:gd name="T53" fmla="*/ 2147483646 h 21245"/>
              <a:gd name="T54" fmla="*/ 2147483646 w 19442"/>
              <a:gd name="T55" fmla="*/ 2147483646 h 2124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442" h="21245">
                <a:moveTo>
                  <a:pt x="8937" y="18910"/>
                </a:moveTo>
                <a:cubicBezTo>
                  <a:pt x="8937" y="18910"/>
                  <a:pt x="9441" y="18238"/>
                  <a:pt x="10761" y="18317"/>
                </a:cubicBezTo>
                <a:cubicBezTo>
                  <a:pt x="10761" y="18317"/>
                  <a:pt x="11390" y="18313"/>
                  <a:pt x="11825" y="17902"/>
                </a:cubicBezTo>
                <a:cubicBezTo>
                  <a:pt x="11984" y="17751"/>
                  <a:pt x="12505" y="17261"/>
                  <a:pt x="12948" y="16842"/>
                </a:cubicBezTo>
                <a:cubicBezTo>
                  <a:pt x="8549" y="14778"/>
                  <a:pt x="4401" y="13068"/>
                  <a:pt x="459" y="11671"/>
                </a:cubicBezTo>
                <a:cubicBezTo>
                  <a:pt x="64" y="11531"/>
                  <a:pt x="-102" y="11227"/>
                  <a:pt x="63" y="10958"/>
                </a:cubicBezTo>
                <a:cubicBezTo>
                  <a:pt x="412" y="10389"/>
                  <a:pt x="738" y="9837"/>
                  <a:pt x="1028" y="9311"/>
                </a:cubicBezTo>
                <a:cubicBezTo>
                  <a:pt x="1321" y="8781"/>
                  <a:pt x="1586" y="8268"/>
                  <a:pt x="1839" y="7764"/>
                </a:cubicBezTo>
                <a:lnTo>
                  <a:pt x="1987" y="7786"/>
                </a:lnTo>
                <a:cubicBezTo>
                  <a:pt x="2006" y="7789"/>
                  <a:pt x="2027" y="7761"/>
                  <a:pt x="2038" y="7758"/>
                </a:cubicBezTo>
                <a:cubicBezTo>
                  <a:pt x="2526" y="8739"/>
                  <a:pt x="3807" y="9096"/>
                  <a:pt x="4578" y="9161"/>
                </a:cubicBezTo>
                <a:cubicBezTo>
                  <a:pt x="6388" y="9401"/>
                  <a:pt x="8185" y="8673"/>
                  <a:pt x="8608" y="7516"/>
                </a:cubicBezTo>
                <a:lnTo>
                  <a:pt x="8759" y="7101"/>
                </a:lnTo>
                <a:cubicBezTo>
                  <a:pt x="9189" y="5925"/>
                  <a:pt x="8042" y="4746"/>
                  <a:pt x="6203" y="4472"/>
                </a:cubicBezTo>
                <a:cubicBezTo>
                  <a:pt x="5086" y="4305"/>
                  <a:pt x="3935" y="4503"/>
                  <a:pt x="3097" y="5003"/>
                </a:cubicBezTo>
                <a:cubicBezTo>
                  <a:pt x="3096" y="5003"/>
                  <a:pt x="3094" y="5002"/>
                  <a:pt x="3093" y="5002"/>
                </a:cubicBezTo>
                <a:cubicBezTo>
                  <a:pt x="3800" y="3267"/>
                  <a:pt x="4267" y="1744"/>
                  <a:pt x="4565" y="486"/>
                </a:cubicBezTo>
                <a:cubicBezTo>
                  <a:pt x="4682" y="-6"/>
                  <a:pt x="5647" y="-170"/>
                  <a:pt x="6151" y="208"/>
                </a:cubicBezTo>
                <a:cubicBezTo>
                  <a:pt x="8901" y="2274"/>
                  <a:pt x="11310" y="4523"/>
                  <a:pt x="13290" y="6935"/>
                </a:cubicBezTo>
                <a:cubicBezTo>
                  <a:pt x="13290" y="6935"/>
                  <a:pt x="21498" y="16314"/>
                  <a:pt x="18952" y="19801"/>
                </a:cubicBezTo>
                <a:cubicBezTo>
                  <a:pt x="17413" y="19005"/>
                  <a:pt x="15908" y="18256"/>
                  <a:pt x="14429" y="17544"/>
                </a:cubicBezTo>
                <a:cubicBezTo>
                  <a:pt x="13997" y="17953"/>
                  <a:pt x="13504" y="18417"/>
                  <a:pt x="13350" y="18563"/>
                </a:cubicBezTo>
                <a:cubicBezTo>
                  <a:pt x="12828" y="19055"/>
                  <a:pt x="13134" y="19346"/>
                  <a:pt x="13134" y="19346"/>
                </a:cubicBezTo>
                <a:cubicBezTo>
                  <a:pt x="13427" y="19758"/>
                  <a:pt x="13394" y="20253"/>
                  <a:pt x="12968" y="20655"/>
                </a:cubicBezTo>
                <a:cubicBezTo>
                  <a:pt x="12317" y="21269"/>
                  <a:pt x="11010" y="21430"/>
                  <a:pt x="10049" y="21014"/>
                </a:cubicBezTo>
                <a:lnTo>
                  <a:pt x="9497" y="20775"/>
                </a:lnTo>
                <a:cubicBezTo>
                  <a:pt x="8538" y="20360"/>
                  <a:pt x="8287" y="19524"/>
                  <a:pt x="8937" y="18910"/>
                </a:cubicBezTo>
                <a:close/>
                <a:moveTo>
                  <a:pt x="8937" y="18910"/>
                </a:moveTo>
              </a:path>
            </a:pathLst>
          </a:custGeom>
          <a:solidFill>
            <a:srgbClr val="2D77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981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" t="301" r="7239" b="12888"/>
          <a:stretch/>
        </p:blipFill>
        <p:spPr>
          <a:xfrm>
            <a:off x="876301" y="1397168"/>
            <a:ext cx="7513638" cy="5394765"/>
          </a:xfrm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5180" y="381505"/>
            <a:ext cx="7513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rgbClr val="2F4195"/>
                </a:solidFill>
                <a:latin typeface="Constantia" panose="02030602050306030303" pitchFamily="18" charset="0"/>
                <a:ea typeface="Open Sans"/>
                <a:cs typeface="Times New Roman" panose="02020603050405020304" pitchFamily="18" charset="0"/>
              </a:rPr>
              <a:t>СПАСИБО ЗА ВНИМАНИЕ И ЖДЕМ ВАС НА НАШЕЙ ПРОГРАММЕ!</a:t>
            </a:r>
            <a:endParaRPr lang="en-US" altLang="ru-RU" sz="3000" b="1" dirty="0">
              <a:solidFill>
                <a:srgbClr val="2F4195"/>
              </a:solidFill>
              <a:latin typeface="Constantia" panose="02030602050306030303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76301" y="4482763"/>
            <a:ext cx="21859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dipacademy.ru/upload/resize_cache/iblock/58e/1024_1024_1/IMG_82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1957388"/>
            <a:ext cx="8109554" cy="4922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FAF6BCA-95AE-424A-BB39-FEC5C17C24D9}"/>
              </a:ext>
            </a:extLst>
          </p:cNvPr>
          <p:cNvSpPr/>
          <p:nvPr/>
        </p:nvSpPr>
        <p:spPr>
          <a:xfrm>
            <a:off x="0" y="0"/>
            <a:ext cx="9144000" cy="1957388"/>
          </a:xfrm>
          <a:prstGeom prst="rect">
            <a:avLst/>
          </a:prstGeom>
          <a:solidFill>
            <a:srgbClr val="2F4195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1C630"/>
                </a:solidFill>
                <a:latin typeface="Garamond" panose="02020404030301010803" pitchFamily="18" charset="0"/>
              </a:rPr>
              <a:t>Кафедра Международной и национальной безопасности</a:t>
            </a: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1C630"/>
                </a:solidFill>
                <a:latin typeface="Garamond" panose="02020404030301010803" pitchFamily="18" charset="0"/>
              </a:rPr>
              <a:t>Программа</a:t>
            </a: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1C630"/>
                </a:solidFill>
                <a:latin typeface="Garamond" panose="02020404030301010803" pitchFamily="18" charset="0"/>
              </a:rPr>
              <a:t>«Международная безопасность»</a:t>
            </a:r>
            <a:endParaRPr lang="en-US" sz="2800" b="1" dirty="0">
              <a:solidFill>
                <a:srgbClr val="F1C630"/>
              </a:solidFill>
              <a:latin typeface="Garamond" panose="02020404030301010803" pitchFamily="18" charset="0"/>
            </a:endParaRPr>
          </a:p>
          <a:p>
            <a:pPr marL="10699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1C63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1C63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568325"/>
            <a:ext cx="10445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7548" y="2668589"/>
            <a:ext cx="83689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 ходе учебного процесса много внимания уделяется ключевым вопросам военно-политического характера и укрепления обороноспособности страны, решению важнейших задач стратегической стабильности, международной и глобальной безопасности в условиях как традиционных, так и ассиметричных вызовов и угроз.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Программа ориентирована на комплексное ознакомление с основными подходами к обеспечению стратегического сдерживания Российской Федерацией, с методологией проведения системного анализа стратегических угроз и вызовов международной и национальной безопасности и их возможных последствий.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51DA3EF-9DE8-2849-9F35-A3E925629FA1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xmlns="" id="{9E3A0728-513F-1B45-82B9-5616E7B52BC0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" y="2881351"/>
            <a:ext cx="8301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257175" algn="just" defTabSz="914400"/>
            <a:r>
              <a:rPr lang="ru-RU" dirty="0"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Программа нацелена на подготовку специалистов, способных оценить международную обстановку, идентифицировать разноплановые риски, вызовы и угрозы международной и национальной безопасности, участвовать в разработке планов, поставив цели и определив оптимальные пути и способы их достижения. Кроме этого, выпускник программы способен самостоятельно и в группе разрабатывать и принимать рациональные решения, брать ответственность на себя, управляя группой сотрудников для решения поставленных задач в области международной безопасности.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51B7DA6-AE1F-8C4D-907A-AD53B2D0D966}"/>
              </a:ext>
            </a:extLst>
          </p:cNvPr>
          <p:cNvGrpSpPr/>
          <p:nvPr/>
        </p:nvGrpSpPr>
        <p:grpSpPr>
          <a:xfrm>
            <a:off x="-1" y="0"/>
            <a:ext cx="9143999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D7329053-B68B-6241-B732-62477375901D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C6FEA773-4677-E24A-8A0D-CABBA7344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http://www.dipacademy.ru/upload/iblock/df7/IMG_24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57388"/>
            <a:ext cx="7129463" cy="4900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4BA9BA4-066A-0746-ABB6-E2D0DF16C8DD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7E87AAB2-E7C8-F64C-9D36-CB7BED3EC48B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ABC01ABD-1420-994D-A624-6956067C8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312" y="2125663"/>
            <a:ext cx="871537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F4195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Особенности программы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Вовлечённое обучение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магистранты программы не просто слушатели, но и участники учебного процесса. Они имеют возможность получить практические навыки аналитической деятельности и основ экспертизы, для чего разработаны специальные программы практики, организуются ситуационные анализы и мастер-классы.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Интернационализация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 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к занятиям со студентами регулярно приглашаются ведущие зарубежные эксперты, сотрудники международных организаций, представители дипломатического корпуса. Важной частью образовательной деятельности по программе «Международная безопасность» является проведение международных конференций, видеоконференций 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видеодискуссий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, в том числе с использованием информационных технологий и метода «мозгового штурма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» с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Verdana" pitchFamily="34" charset="0"/>
                <a:cs typeface="Verdana" pitchFamily="34" charset="0"/>
              </a:rPr>
              <a:t>иностранными ВУЗами с участием студентов и преподавательского состава кафедры международной и национальной безопасности, а также других кафедр ДА МИД России.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9F10973-E59B-0540-8952-0B4B9E95C18E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2BBEBDFE-0A1F-D04B-82EC-59D1E08E1862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D92FF61F-82AE-354E-A682-7A52E081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4"/>
          <p:cNvSpPr txBox="1">
            <a:spLocks noChangeArrowheads="1"/>
          </p:cNvSpPr>
          <p:nvPr/>
        </p:nvSpPr>
        <p:spPr bwMode="auto">
          <a:xfrm>
            <a:off x="3938588" y="2028726"/>
            <a:ext cx="5019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</a:rPr>
              <a:t>В Дипломатической академии МИД России в рамках Дискуссионного клуба международника состоялась видеоконференция со студентами Копенгагенского университета (Дания).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</a:rPr>
              <a:t>В ходе дискуссии обсуждались отношения России с ЕС и НАТО </a:t>
            </a:r>
            <a:r>
              <a:rPr lang="ru-RU" altLang="ru-RU" sz="1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и </a:t>
            </a:r>
            <a:r>
              <a:rPr lang="ru-RU" altLang="ru-RU" sz="1600" dirty="0">
                <a:solidFill>
                  <a:schemeClr val="tx1"/>
                </a:solidFill>
                <a:latin typeface="Century" panose="02040604050505020304" pitchFamily="18" charset="0"/>
              </a:rPr>
              <a:t>возможности их улучшения. Особое внимание было уделено кризису на Украине, обстановке в Прибалтийском регионе и в Арктике.</a:t>
            </a:r>
          </a:p>
        </p:txBody>
      </p:sp>
      <p:pic>
        <p:nvPicPr>
          <p:cNvPr id="64517" name="Picture 2" descr="Ð ÐÐ¸Ð¿Ð»Ð¾Ð¼Ð°ÑÐ¸ÑÐµÑÐºÐ¾Ð¹ Ð°ÐºÐ°Ð´ÐµÐ¼Ð¸Ð¸ ÐÐÐ Ð Ð¾ÑÑÐ¸Ð¸ Ð² ÑÐ°Ð¼ÐºÐ°Ñ ÐÐ¸ÑÐºÑÑÑÐ¸Ð¾Ð½Ð½Ð¾Ð³Ð¾ ÐºÐ»ÑÐ±Ð° Ð¼ÐµÐ¶Ð´ÑÐ½Ð°ÑÐ¾Ð´Ð½Ð¸ÐºÐ° ÑÐ¾ÑÑÐ¾ÑÐ»Ð°ÑÑ Ð²Ð¸Ð´ÐµÐ¾ÐºÐ¾Ð½ÑÐµÑÐµÐ½ÑÐ¸Ñ ÑÐ¾ ÑÑÑÐ´ÐµÐ½ÑÐ°Ð¼Ð¸ ÐÐ¾Ð¿ÐµÐ½Ð³Ð°Ð³ÐµÐ½ÑÐºÐ¾Ð³Ð¾ ÑÐ½Ð¸Ð²ÐµÑÑÐ¸ÑÐµÑÐ° (ÐÐ°Ð½Ð¸Ñ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498975"/>
            <a:ext cx="35941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 descr="http://www.dipacademy.ru/upload/iblock/ac4/IMG_2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103438"/>
            <a:ext cx="35941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http://www.dipacademy.ru/upload/iblock/b56/IMG_2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888" y="4410075"/>
            <a:ext cx="34861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4EAE955F-F08F-C94B-B7D1-18F4856729E2}"/>
              </a:ext>
            </a:extLst>
          </p:cNvPr>
          <p:cNvGrpSpPr/>
          <p:nvPr/>
        </p:nvGrpSpPr>
        <p:grpSpPr>
          <a:xfrm>
            <a:off x="0" y="0"/>
            <a:ext cx="9144000" cy="1957388"/>
            <a:chOff x="0" y="0"/>
            <a:chExt cx="9144000" cy="1957388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xmlns="" id="{45A16E5F-CCDA-EA4D-8B6F-2FD47A53F196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безопасность»</a:t>
              </a: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xmlns="" id="{A0ACBE4F-7616-F24B-87EB-2E73922E5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568325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41878" y="2281803"/>
            <a:ext cx="88804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7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В Дипломатической академии МИД России в рамках Дискуссионного клуба международника состоялась видеоконференция со студентами George Bush School of Governance (США)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64" y="1957388"/>
            <a:ext cx="8523472" cy="4900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C4A8827-0385-7346-BF0F-EA7E46E6D08E}"/>
              </a:ext>
            </a:extLst>
          </p:cNvPr>
          <p:cNvGrpSpPr/>
          <p:nvPr/>
        </p:nvGrpSpPr>
        <p:grpSpPr>
          <a:xfrm>
            <a:off x="0" y="-1"/>
            <a:ext cx="9144000" cy="2281803"/>
            <a:chOff x="0" y="0"/>
            <a:chExt cx="9144000" cy="1957388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97BB8605-3394-7240-BF5C-B6909CF81011}"/>
                </a:ext>
              </a:extLst>
            </p:cNvPr>
            <p:cNvSpPr/>
            <p:nvPr/>
          </p:nvSpPr>
          <p:spPr>
            <a:xfrm>
              <a:off x="0" y="0"/>
              <a:ext cx="9144000" cy="1957388"/>
            </a:xfrm>
            <a:prstGeom prst="rect">
              <a:avLst/>
            </a:prstGeom>
            <a:solidFill>
              <a:srgbClr val="2F4195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1C630"/>
                  </a:solidFill>
                  <a:latin typeface="Garamond" panose="02020404030301010803" pitchFamily="18" charset="0"/>
                </a:rPr>
                <a:t>Кафедра Международной и национальной безопасности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Программа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F1C630"/>
                  </a:solidFill>
                  <a:latin typeface="Garamond" panose="02020404030301010803" pitchFamily="18" charset="0"/>
                </a:rPr>
                <a:t>«Международная безопасность</a:t>
              </a:r>
              <a:r>
                <a:rPr lang="ru-RU" sz="2800" b="1" dirty="0" smtClean="0">
                  <a:solidFill>
                    <a:srgbClr val="F1C630"/>
                  </a:solidFill>
                  <a:latin typeface="Garamond" panose="02020404030301010803" pitchFamily="18" charset="0"/>
                </a:rPr>
                <a:t>»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Видеоконференция со студентами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Школы управления Дж.Буша (Техас, США)</a:t>
              </a: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F1C630"/>
                </a:solidFill>
                <a:latin typeface="Garamond" panose="02020404030301010803" pitchFamily="18" charset="0"/>
              </a:endParaRPr>
            </a:p>
            <a:p>
              <a:pPr marL="106997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1C630"/>
                </a:solidFill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xmlns="" id="{3416A243-D2AC-9043-AD30-F0C8281D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78" y="73818"/>
              <a:ext cx="1044575" cy="98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20742</TotalTime>
  <Words>1271</Words>
  <Application>Microsoft Macintosh PowerPoint</Application>
  <PresentationFormat>Экран (4:3)</PresentationFormat>
  <Paragraphs>328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</dc:creator>
  <cp:lastModifiedBy>Олег</cp:lastModifiedBy>
  <cp:revision>2096</cp:revision>
  <dcterms:created xsi:type="dcterms:W3CDTF">2014-10-02T10:08:59Z</dcterms:created>
  <dcterms:modified xsi:type="dcterms:W3CDTF">2020-04-29T20:51:52Z</dcterms:modified>
</cp:coreProperties>
</file>