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6"/>
  </p:notesMasterIdLst>
  <p:handoutMasterIdLst>
    <p:handoutMasterId r:id="rId17"/>
  </p:handoutMasterIdLst>
  <p:sldIdLst>
    <p:sldId id="282" r:id="rId2"/>
    <p:sldId id="466" r:id="rId3"/>
    <p:sldId id="383" r:id="rId4"/>
    <p:sldId id="467" r:id="rId5"/>
    <p:sldId id="468" r:id="rId6"/>
    <p:sldId id="463" r:id="rId7"/>
    <p:sldId id="457" r:id="rId8"/>
    <p:sldId id="403" r:id="rId9"/>
    <p:sldId id="456" r:id="rId10"/>
    <p:sldId id="464" r:id="rId11"/>
    <p:sldId id="462" r:id="rId12"/>
    <p:sldId id="460" r:id="rId13"/>
    <p:sldId id="387" r:id="rId14"/>
    <p:sldId id="280" r:id="rId1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0000"/>
    <a:srgbClr val="006666"/>
    <a:srgbClr val="336699"/>
    <a:srgbClr val="006699"/>
    <a:srgbClr val="FFFF66"/>
    <a:srgbClr val="FF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70" autoAdjust="0"/>
    <p:restoredTop sz="94660"/>
  </p:normalViewPr>
  <p:slideViewPr>
    <p:cSldViewPr>
      <p:cViewPr varScale="1">
        <p:scale>
          <a:sx n="109" d="100"/>
          <a:sy n="109" d="100"/>
        </p:scale>
        <p:origin x="189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CB676C-7651-4B4E-9583-495813BC91A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noProof="0" smtClean="0"/>
              <a:t>Образец текста</a:t>
            </a:r>
          </a:p>
          <a:p>
            <a:pPr lvl="1"/>
            <a:r>
              <a:rPr lang="ru-RU" altLang="en-US" noProof="0" smtClean="0"/>
              <a:t>Второй уровень</a:t>
            </a:r>
          </a:p>
          <a:p>
            <a:pPr lvl="2"/>
            <a:r>
              <a:rPr lang="ru-RU" altLang="en-US" noProof="0" smtClean="0"/>
              <a:t>Третий уровень</a:t>
            </a:r>
          </a:p>
          <a:p>
            <a:pPr lvl="3"/>
            <a:r>
              <a:rPr lang="ru-RU" altLang="en-US" noProof="0" smtClean="0"/>
              <a:t>Четвертый уровень</a:t>
            </a:r>
          </a:p>
          <a:p>
            <a:pPr lvl="4"/>
            <a:r>
              <a:rPr lang="ru-RU" altLang="en-US" noProof="0" smtClean="0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735313-2DE7-4FBB-8798-7668F504EC8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26E07A35-2AB6-4A35-A646-80B28CB3023C}" type="slidenum">
              <a:rPr lang="ru-RU" altLang="en-US" sz="1200" b="0" smtClean="0">
                <a:latin typeface="Arial" panose="020B0604020202020204" pitchFamily="34" charset="0"/>
              </a:rPr>
              <a:pPr/>
              <a:t>12</a:t>
            </a:fld>
            <a:endParaRPr lang="ru-RU" altLang="en-US" sz="1200" b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4E05CE4B-5F10-458B-95DE-953F308C76D3}" type="slidenum">
              <a:rPr lang="ru-RU" altLang="en-US" sz="1200" b="0" smtClean="0">
                <a:latin typeface="Arial" panose="020B0604020202020204" pitchFamily="34" charset="0"/>
              </a:rPr>
              <a:pPr/>
              <a:t>14</a:t>
            </a:fld>
            <a:endParaRPr lang="ru-RU" altLang="en-US" sz="1200" b="0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en-US" noProof="0" smtClean="0"/>
              <a:t>Образец заголовка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en-US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A11BA-A518-4595-90DF-245B48E7C06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55582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7F1A6-60AF-4849-A85C-75447AE6B94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1824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0A07E-A1AB-4774-B05C-E8C376C1A94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4819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B6712-8C6A-45B5-8C41-65A695B85CE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93334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2CCE6-0E99-4BA6-B3E9-A2D0B360527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4285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3F7F3-6136-47F6-B2BF-18EDD152980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351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62159-C05D-44B8-892B-26410A2FA30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8898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7E75-B4C3-4BB7-A90E-DB1B0AF10C7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0102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FB2AC-3F8E-40A2-99E5-C0729848195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6115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01608-9C55-42AA-880F-32977983E22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3819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80176-A9A9-4B2D-8453-4185BBD9027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7400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17F65-F47D-4F3E-8CCB-BA231D6C454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7852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FF6155-9DC2-4D03-AF0B-E3722A3760C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jpeg"/><Relationship Id="rId18" Type="http://schemas.openxmlformats.org/officeDocument/2006/relationships/image" Target="../media/image105.jpeg"/><Relationship Id="rId3" Type="http://schemas.openxmlformats.org/officeDocument/2006/relationships/image" Target="../media/image90.jpeg"/><Relationship Id="rId21" Type="http://schemas.openxmlformats.org/officeDocument/2006/relationships/image" Target="../media/image108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17" Type="http://schemas.openxmlformats.org/officeDocument/2006/relationships/image" Target="../media/image104.jpeg"/><Relationship Id="rId2" Type="http://schemas.openxmlformats.org/officeDocument/2006/relationships/image" Target="../media/image89.png"/><Relationship Id="rId16" Type="http://schemas.openxmlformats.org/officeDocument/2006/relationships/image" Target="../media/image103.jpeg"/><Relationship Id="rId20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jpeg"/><Relationship Id="rId10" Type="http://schemas.openxmlformats.org/officeDocument/2006/relationships/image" Target="../media/image97.png"/><Relationship Id="rId19" Type="http://schemas.openxmlformats.org/officeDocument/2006/relationships/image" Target="../media/image106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jpe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jpeg"/><Relationship Id="rId17" Type="http://schemas.openxmlformats.org/officeDocument/2006/relationships/image" Target="../media/image141.jpeg"/><Relationship Id="rId2" Type="http://schemas.openxmlformats.org/officeDocument/2006/relationships/image" Target="../media/image126.png"/><Relationship Id="rId16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jpeg"/><Relationship Id="rId5" Type="http://schemas.openxmlformats.org/officeDocument/2006/relationships/image" Target="../media/image129.png"/><Relationship Id="rId15" Type="http://schemas.openxmlformats.org/officeDocument/2006/relationships/image" Target="../media/image139.jpe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5.wm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3.emf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jpeg"/><Relationship Id="rId34" Type="http://schemas.openxmlformats.org/officeDocument/2006/relationships/image" Target="../media/image66.png"/><Relationship Id="rId7" Type="http://schemas.openxmlformats.org/officeDocument/2006/relationships/image" Target="../media/image39.wmf"/><Relationship Id="rId12" Type="http://schemas.openxmlformats.org/officeDocument/2006/relationships/image" Target="../media/image44.wmf"/><Relationship Id="rId17" Type="http://schemas.openxmlformats.org/officeDocument/2006/relationships/image" Target="../media/image49.png"/><Relationship Id="rId25" Type="http://schemas.openxmlformats.org/officeDocument/2006/relationships/image" Target="../media/image57.jpeg"/><Relationship Id="rId33" Type="http://schemas.openxmlformats.org/officeDocument/2006/relationships/image" Target="../media/image65.jpe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wmf"/><Relationship Id="rId24" Type="http://schemas.openxmlformats.org/officeDocument/2006/relationships/image" Target="../media/image56.jpeg"/><Relationship Id="rId32" Type="http://schemas.openxmlformats.org/officeDocument/2006/relationships/image" Target="../media/image64.jpeg"/><Relationship Id="rId5" Type="http://schemas.openxmlformats.org/officeDocument/2006/relationships/image" Target="../media/image37.jpeg"/><Relationship Id="rId15" Type="http://schemas.openxmlformats.org/officeDocument/2006/relationships/image" Target="../media/image47.png"/><Relationship Id="rId23" Type="http://schemas.openxmlformats.org/officeDocument/2006/relationships/image" Target="../media/image55.jpeg"/><Relationship Id="rId28" Type="http://schemas.openxmlformats.org/officeDocument/2006/relationships/image" Target="../media/image60.jpeg"/><Relationship Id="rId36" Type="http://schemas.openxmlformats.org/officeDocument/2006/relationships/image" Target="../media/image68.jpeg"/><Relationship Id="rId10" Type="http://schemas.openxmlformats.org/officeDocument/2006/relationships/image" Target="../media/image42.wmf"/><Relationship Id="rId19" Type="http://schemas.openxmlformats.org/officeDocument/2006/relationships/image" Target="../media/image51.wmf"/><Relationship Id="rId31" Type="http://schemas.openxmlformats.org/officeDocument/2006/relationships/image" Target="../media/image63.jpeg"/><Relationship Id="rId4" Type="http://schemas.openxmlformats.org/officeDocument/2006/relationships/image" Target="../media/image36.png"/><Relationship Id="rId9" Type="http://schemas.openxmlformats.org/officeDocument/2006/relationships/image" Target="../media/image41.wmf"/><Relationship Id="rId14" Type="http://schemas.openxmlformats.org/officeDocument/2006/relationships/image" Target="../media/image46.jpeg"/><Relationship Id="rId22" Type="http://schemas.openxmlformats.org/officeDocument/2006/relationships/image" Target="../media/image54.jpeg"/><Relationship Id="rId27" Type="http://schemas.openxmlformats.org/officeDocument/2006/relationships/image" Target="../media/image59.jpeg"/><Relationship Id="rId30" Type="http://schemas.openxmlformats.org/officeDocument/2006/relationships/image" Target="../media/image62.jpeg"/><Relationship Id="rId35" Type="http://schemas.openxmlformats.org/officeDocument/2006/relationships/image" Target="../media/image67.png"/><Relationship Id="rId8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3" Type="http://schemas.openxmlformats.org/officeDocument/2006/relationships/image" Target="../media/image70.png"/><Relationship Id="rId21" Type="http://schemas.openxmlformats.org/officeDocument/2006/relationships/image" Target="../media/image88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" Type="http://schemas.openxmlformats.org/officeDocument/2006/relationships/image" Target="../media/image69.jpeg"/><Relationship Id="rId16" Type="http://schemas.openxmlformats.org/officeDocument/2006/relationships/image" Target="../media/image83.jpe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425" y="4870450"/>
            <a:ext cx="57150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171742" y="4924425"/>
            <a:ext cx="11592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Moscow</a:t>
            </a:r>
            <a:r>
              <a:rPr lang="ru-RU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20</a:t>
            </a:r>
            <a:r>
              <a:rPr lang="en-US" altLang="en-US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ru-RU" altLang="en-US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ru-RU" altLang="en-US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8137" name="Picture 9" descr="09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404813"/>
            <a:ext cx="1404938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9"/>
          <p:cNvSpPr>
            <a:spLocks noChangeArrowheads="1"/>
          </p:cNvSpPr>
          <p:nvPr/>
        </p:nvSpPr>
        <p:spPr bwMode="auto">
          <a:xfrm>
            <a:off x="681471" y="2228905"/>
            <a:ext cx="7704138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Кафедра государственного управления во внешнеполитической деятельности</a:t>
            </a:r>
          </a:p>
        </p:txBody>
      </p:sp>
      <p:sp>
        <p:nvSpPr>
          <p:cNvPr id="5127" name="Rectangle 23"/>
          <p:cNvSpPr>
            <a:spLocks noChangeArrowheads="1"/>
          </p:cNvSpPr>
          <p:nvPr/>
        </p:nvSpPr>
        <p:spPr bwMode="auto">
          <a:xfrm>
            <a:off x="574675" y="3665538"/>
            <a:ext cx="8497888" cy="92333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en-US" sz="1800" b="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Магистерские программы: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altLang="en-US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Международное администрирование и управление рисками</a:t>
            </a:r>
            <a:endParaRPr lang="ru-RU" altLang="en-US" sz="1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altLang="en-US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Внешнеполитическая деятельность и управление рисками</a:t>
            </a:r>
            <a:endParaRPr lang="en-US" altLang="en-US" sz="1800" dirty="0" smtClean="0">
              <a:solidFill>
                <a:schemeClr val="bg2">
                  <a:lumMod val="50000"/>
                </a:schemeClr>
              </a:solidFill>
              <a:latin typeface="Bodoni MT Condensed" panose="02070606080606020203" pitchFamily="18" charset="0"/>
            </a:endParaRPr>
          </a:p>
        </p:txBody>
      </p:sp>
      <p:pic>
        <p:nvPicPr>
          <p:cNvPr id="410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846" y="1218406"/>
            <a:ext cx="11953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115252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Rectangle 7"/>
          <p:cNvSpPr>
            <a:spLocks noChangeArrowheads="1"/>
          </p:cNvSpPr>
          <p:nvPr/>
        </p:nvSpPr>
        <p:spPr bwMode="auto">
          <a:xfrm>
            <a:off x="1475656" y="274627"/>
            <a:ext cx="611576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Freestyle Script" panose="030804020302050B0404" pitchFamily="66" charset="0"/>
              </a:rPr>
              <a:t>Ministry of Foreign Affairs of the Russian Federation</a:t>
            </a:r>
            <a:endParaRPr lang="ru-RU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Freestyle Script" panose="030804020302050B0404" pitchFamily="66" charset="0"/>
              </a:rPr>
              <a:t>D I P L O M A T I C    A C A D E M Y</a:t>
            </a:r>
            <a:endParaRPr lang="ru-RU" altLang="en-US" sz="28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11753">
            <a:off x="3624263" y="1079500"/>
            <a:ext cx="15176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525" y="2455863"/>
            <a:ext cx="160020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1223963"/>
            <a:ext cx="14541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613" y="3125788"/>
            <a:ext cx="129381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876550"/>
            <a:ext cx="141446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350" y="3295650"/>
            <a:ext cx="11207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6350"/>
            <a:ext cx="2052638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5" descr="32aa84f1292d61d88282375304365f67i73dishd6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013" y="1214438"/>
            <a:ext cx="1293812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5688" y="990600"/>
            <a:ext cx="14382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Рисунок 1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25402">
            <a:off x="5867400" y="1087438"/>
            <a:ext cx="153352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Рисунок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513" y="2452688"/>
            <a:ext cx="157162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Рисунок 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4700588"/>
            <a:ext cx="407352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Рисунок 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9650" y="1588"/>
            <a:ext cx="178435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827088" y="39688"/>
            <a:ext cx="6800850" cy="1852612"/>
          </a:xfrm>
          <a:prstGeom prst="roundRect">
            <a:avLst/>
          </a:prstGeom>
          <a:solidFill>
            <a:schemeClr val="tx1">
              <a:lumMod val="95000"/>
              <a:alpha val="7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… а также сотрудники кафедры являются экспертами ряда новостных агентств и телеканалов по актуальным вопросам мировой политики, экономики и международной информационной безопасности и др. В 2020 году </a:t>
            </a:r>
            <a:r>
              <a:rPr lang="ru-RU" alt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Роскомнадзор</a:t>
            </a:r>
            <a:r>
              <a:rPr lang="ru-RU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зарегистрировал кафедральный электронный журнал «Государственное управление и международная безопасность»</a:t>
            </a:r>
            <a:endParaRPr lang="ru-RU" altLang="en-US" sz="16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endParaRPr lang="ru-RU" sz="1600" dirty="0"/>
          </a:p>
        </p:txBody>
      </p:sp>
      <p:pic>
        <p:nvPicPr>
          <p:cNvPr id="13328" name="Рисунок 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4075" y="2085975"/>
            <a:ext cx="19621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Рисунок 1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66200">
            <a:off x="5702300" y="2563813"/>
            <a:ext cx="15033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Рисунок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513" y="4171950"/>
            <a:ext cx="23971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Рисунок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9138" y="5116513"/>
            <a:ext cx="3354387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Рисунок 11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213" y="5405438"/>
            <a:ext cx="25971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Рисунок 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3525" y="3667125"/>
            <a:ext cx="25638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Рисунок 10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163" y="5472907"/>
            <a:ext cx="14509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63" y="3929063"/>
            <a:ext cx="37449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9050" y="1277938"/>
            <a:ext cx="52895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3349625"/>
            <a:ext cx="5122862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2538" y="4840288"/>
            <a:ext cx="1516062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243122" y="128398"/>
            <a:ext cx="8722618" cy="132397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600" b="0" dirty="0" smtClean="0">
                <a:latin typeface="Arial" panose="020B0604020202020204" pitchFamily="34" charset="0"/>
              </a:rPr>
              <a:t>Область профессиональной деятельности выпускников включает в себя процессы управления организациями разного уровня и разных правовых форм, подготовку и принятие внешнеполитических решений, прогнозирование и управление рисками, государственное и муниципальное управление и научно-исследовательское направление государственной политики во внешнеполитической деятельности. </a:t>
            </a:r>
          </a:p>
        </p:txBody>
      </p:sp>
      <p:pic>
        <p:nvPicPr>
          <p:cNvPr id="14343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8" y="1531938"/>
            <a:ext cx="36401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779713"/>
            <a:ext cx="38274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3749675"/>
            <a:ext cx="416242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363" y="4033838"/>
            <a:ext cx="4789487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1263" y="1735138"/>
            <a:ext cx="27971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2563" y="34925"/>
            <a:ext cx="3881437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58212">
            <a:off x="3409950" y="1882775"/>
            <a:ext cx="332105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Группа 13"/>
          <p:cNvGrpSpPr>
            <a:grpSpLocks/>
          </p:cNvGrpSpPr>
          <p:nvPr/>
        </p:nvGrpSpPr>
        <p:grpSpPr bwMode="auto">
          <a:xfrm>
            <a:off x="395288" y="333375"/>
            <a:ext cx="3429000" cy="3217863"/>
            <a:chOff x="978642" y="1265005"/>
            <a:chExt cx="3429727" cy="3218793"/>
          </a:xfrm>
        </p:grpSpPr>
        <p:pic>
          <p:nvPicPr>
            <p:cNvPr id="15368" name="Рисунок 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632702">
              <a:off x="1117652" y="1345190"/>
              <a:ext cx="1014231" cy="1633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Рисунок 1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37241">
              <a:off x="3032529" y="1368023"/>
              <a:ext cx="1240341" cy="1317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Рисунок 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82215">
              <a:off x="2919221" y="2614055"/>
              <a:ext cx="1489148" cy="102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Рисунок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385" y="1265005"/>
              <a:ext cx="1215599" cy="1512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Рисунок 10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429888">
              <a:off x="978642" y="2834068"/>
              <a:ext cx="1222691" cy="893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Рисунок 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932" y="2668392"/>
              <a:ext cx="1414664" cy="1815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171950"/>
            <a:ext cx="45466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Группа 2"/>
          <p:cNvGrpSpPr>
            <a:grpSpLocks/>
          </p:cNvGrpSpPr>
          <p:nvPr/>
        </p:nvGrpSpPr>
        <p:grpSpPr bwMode="auto">
          <a:xfrm>
            <a:off x="179388" y="2386013"/>
            <a:ext cx="4725987" cy="4392612"/>
            <a:chOff x="179512" y="2385517"/>
            <a:chExt cx="4726189" cy="4392612"/>
          </a:xfrm>
        </p:grpSpPr>
        <p:grpSp>
          <p:nvGrpSpPr>
            <p:cNvPr id="17426" name="Группа 6"/>
            <p:cNvGrpSpPr>
              <a:grpSpLocks/>
            </p:cNvGrpSpPr>
            <p:nvPr/>
          </p:nvGrpSpPr>
          <p:grpSpPr bwMode="auto">
            <a:xfrm>
              <a:off x="179512" y="2385517"/>
              <a:ext cx="4392612" cy="4392612"/>
              <a:chOff x="4067944" y="188640"/>
              <a:chExt cx="5257856" cy="4939840"/>
            </a:xfrm>
          </p:grpSpPr>
          <p:pic>
            <p:nvPicPr>
              <p:cNvPr id="17428" name="Рисунок 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7944" y="188640"/>
                <a:ext cx="5257856" cy="4939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9" name="Рисунок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7944" y="4293096"/>
                <a:ext cx="868174" cy="699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" name="Скругленный прямоугольник 1"/>
            <p:cNvSpPr/>
            <p:nvPr/>
          </p:nvSpPr>
          <p:spPr bwMode="auto">
            <a:xfrm>
              <a:off x="2384643" y="5601792"/>
              <a:ext cx="2521058" cy="431800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r>
                <a:rPr lang="ru-RU" sz="1000" b="0" dirty="0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</a:rPr>
                <a:t>«Государственное управление во внешнеполитической деятельности»</a:t>
              </a:r>
            </a:p>
          </p:txBody>
        </p:sp>
      </p:grpSp>
      <p:sp>
        <p:nvSpPr>
          <p:cNvPr id="29698" name="Скругленный 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2916238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  <a:alpha val="6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600" b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Выпускники программы востребованы в качестве руководителей, специалистов и аналитиков в области государственного управления, международных связей и международной безопасности в системе государственной власти, на дипломатической службе, в различных бизнес-структурах, а также в субъектах Российской Федерации. В настоящее время они трудятся в государственных и международных организациях таких как: Министерство иностранных дел РФ, Посольства РФ за рубежом (Чехия, Италия, Сербия, Черногория, Словакия, Германия и др.), Государственная Дума РФ, Совет Федерации РФ, </a:t>
            </a:r>
            <a:r>
              <a:rPr lang="ru-RU" altLang="ru-RU" sz="1600" b="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Рособоронэкспорт</a:t>
            </a:r>
            <a:r>
              <a:rPr lang="ru-RU" altLang="ru-RU" sz="1600" b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ru-RU" altLang="ru-RU" sz="1600" b="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Росатом</a:t>
            </a:r>
            <a:r>
              <a:rPr lang="ru-RU" altLang="ru-RU" sz="1600" b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, Лукойл, </a:t>
            </a:r>
            <a:r>
              <a:rPr lang="ru-RU" altLang="ru-RU" sz="1600" b="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Алроса</a:t>
            </a:r>
            <a:r>
              <a:rPr lang="ru-RU" altLang="ru-RU" sz="1600" b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, Следственный комитет России, аппарат мэрии г. Москвы, Российский институт стратегических исследований при Президенте РФ, Институт международных актуальных проблем Дипломатической академии МИД РФ, ОБСЕ, различные подразделения ООН и многих др.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600" b="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7413" name="Picture 5" descr="https://www.rosatom.ru/local/tpl/img/logor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575" y="3800475"/>
            <a:ext cx="719138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LUK OIL Logo kyr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7913" y="2759075"/>
            <a:ext cx="15763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1" descr="Emblem of the State Duma of the Russian Federation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8325" y="4017963"/>
            <a:ext cx="863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3" descr="Emblem of the Federation Council of Russia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9588" y="4276725"/>
            <a:ext cx="94297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 descr="http://roe.ru/images/logo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425" y="3387725"/>
            <a:ext cx="21447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7" descr="http://www.alrosa.ru/logor.gi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3550" y="3475038"/>
            <a:ext cx="1077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27" descr="https://img01.kupiprodai.ru/092019/1569417109770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5088" y="2938463"/>
            <a:ext cx="7381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Рисунок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609975"/>
            <a:ext cx="83343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9" descr="Город Москва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9475" y="3011488"/>
            <a:ext cx="550863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3" descr="https://pbs.twimg.com/media/B7YLCZpCAAEUPyl.png:large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8563" y="3992563"/>
            <a:ext cx="6985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Рисунок 1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6663" y="3697288"/>
            <a:ext cx="152558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Рисунок 1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525" y="3052763"/>
            <a:ext cx="11350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5" descr="https://factum.kz/wp-content/uploads/2018/11/764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8925" y="2952750"/>
            <a:ext cx="71913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ogv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905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336699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550" y="252413"/>
            <a:ext cx="7416800" cy="1225550"/>
          </a:xfrm>
        </p:spPr>
        <p:txBody>
          <a:bodyPr/>
          <a:lstStyle/>
          <a:p>
            <a:pPr algn="ctr" eaLnBrk="1" hangingPunct="1">
              <a:lnSpc>
                <a:spcPct val="9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3600" b="1" dirty="0" smtClean="0">
                <a:solidFill>
                  <a:srgbClr val="FFFF00"/>
                </a:solidFill>
                <a:latin typeface="Arial" pitchFamily="34" charset="0"/>
              </a:rPr>
              <a:t>Thank you</a:t>
            </a:r>
            <a:r>
              <a:rPr lang="ru-RU" altLang="en-US" sz="3600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endParaRPr lang="en-US" altLang="en-US" sz="3600" b="1" dirty="0" smtClean="0">
              <a:solidFill>
                <a:srgbClr val="FFFF00"/>
              </a:solidFill>
              <a:latin typeface="Arial" pitchFamily="34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3600" b="1" dirty="0" smtClean="0">
                <a:solidFill>
                  <a:srgbClr val="FFFF00"/>
                </a:solidFill>
                <a:latin typeface="Arial" pitchFamily="34" charset="0"/>
              </a:rPr>
              <a:t>for your attention !</a:t>
            </a:r>
            <a:r>
              <a:rPr lang="ru-RU" altLang="en-US" sz="3600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endParaRPr lang="ru-RU" altLang="en-US" sz="3600" b="1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4820" name="Picture 4" descr="0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9463" y="252413"/>
            <a:ext cx="1636712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52413"/>
            <a:ext cx="1368425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2462213"/>
            <a:ext cx="583247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79475" y="1714500"/>
            <a:ext cx="74168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en-US" sz="4000" kern="0" dirty="0" smtClean="0">
                <a:solidFill>
                  <a:srgbClr val="FFFF00"/>
                </a:solidFill>
                <a:latin typeface="Arial" pitchFamily="34" charset="0"/>
              </a:rPr>
              <a:t>Мы ждем Вас</a:t>
            </a:r>
            <a:r>
              <a:rPr lang="en-US" altLang="en-US" sz="4000" kern="0" dirty="0" smtClean="0">
                <a:solidFill>
                  <a:srgbClr val="FFFF00"/>
                </a:solidFill>
                <a:latin typeface="Arial" pitchFamily="34" charset="0"/>
              </a:rPr>
              <a:t> !</a:t>
            </a:r>
            <a:r>
              <a:rPr lang="ru-RU" altLang="en-US" sz="4000" kern="0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endParaRPr lang="ru-RU" altLang="en-US" sz="4000" kern="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771775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30114">
            <a:off x="4217988" y="357188"/>
            <a:ext cx="24463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544">
            <a:off x="2366963" y="885825"/>
            <a:ext cx="2357437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6113" y="2732088"/>
            <a:ext cx="3417887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323850" y="4659313"/>
            <a:ext cx="8569325" cy="20193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Является ведущей выпускающей кафедрой магистратуры по направлению «Менеджмент» по двум направленностям:</a:t>
            </a:r>
          </a:p>
          <a:p>
            <a:pPr eaLnBrk="1" hangingPunct="1">
              <a:defRPr/>
            </a:pPr>
            <a:endParaRPr lang="ru-RU" sz="8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buAutoNum type="arabicParenR"/>
              <a:defRPr/>
            </a:pP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«Международное </a:t>
            </a:r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администрирование и управление рисками» 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ru-RU" sz="1600" b="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(очная и очно-заочная формы обучения)</a:t>
            </a:r>
          </a:p>
          <a:p>
            <a:pPr marL="342900" indent="-342900" eaLnBrk="1" hangingPunct="1">
              <a:buAutoNum type="arabicParenR"/>
              <a:defRPr/>
            </a:pP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«Внешнеполитическая деятельность и управление рисками» </a:t>
            </a:r>
            <a:b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ru-RU" sz="1600" b="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(заочная форма обучения)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127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113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6249">
            <a:off x="2413000" y="11113"/>
            <a:ext cx="2405063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236538" y="1809750"/>
            <a:ext cx="6608762" cy="27320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just" eaLnBrk="1" hangingPunct="1">
              <a:defRPr/>
            </a:pPr>
            <a:r>
              <a:rPr lang="ru-RU" sz="1600" b="0" dirty="0">
                <a:solidFill>
                  <a:srgbClr val="000000"/>
                </a:solidFill>
                <a:latin typeface="Arial" panose="020B0604020202020204" pitchFamily="34" charset="0"/>
              </a:rPr>
              <a:t>	Кафедра существует с 1987 года. Обеспечивает подготовку слушателей и магистрантов факультетов </a:t>
            </a:r>
            <a:r>
              <a:rPr lang="ru-RU" sz="1600" b="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"Международные отношения и Международное право", "Мировая экономика"</a:t>
            </a:r>
            <a:r>
              <a:rPr lang="ru-RU" sz="1600" b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ru-RU" sz="1600" b="0" dirty="0">
                <a:solidFill>
                  <a:srgbClr val="000000"/>
                </a:solidFill>
                <a:latin typeface="Arial" panose="020B0604020202020204" pitchFamily="34" charset="0"/>
              </a:rPr>
              <a:t>дневной, вечерней и дистанционной форм обучения в сферах государственного управления и управления внешнеполитической деятельностью, обеспечения</a:t>
            </a:r>
            <a:r>
              <a:rPr 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600" b="0" dirty="0">
                <a:solidFill>
                  <a:srgbClr val="000000"/>
                </a:solidFill>
                <a:latin typeface="Arial" panose="020B0604020202020204" pitchFamily="34" charset="0"/>
              </a:rPr>
              <a:t>международной и национальной безопасности России, а также использования современных информационных технологий и ИКТ-систем в международных отношениях, государственном управлении и экономике.</a:t>
            </a:r>
            <a:endParaRPr lang="ru-RU" sz="1600" dirty="0">
              <a:latin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11832">
            <a:off x="4257165" y="398459"/>
            <a:ext cx="3254098" cy="2441158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94000"/>
              </a:schemeClr>
            </a:glow>
            <a:outerShdw blurRad="50800" dist="50800" dir="5400000" algn="ctr" rotWithShape="0">
              <a:srgbClr val="000000"/>
            </a:outerShdw>
            <a:reflection stA="74000" endPos="65000" dist="50800" dir="5400000" sy="-100000" algn="bl" rotWithShape="0"/>
          </a:effectLst>
          <a:scene3d>
            <a:camera prst="orthographicFront">
              <a:rot lat="1047291" lon="20575261" rev="1908258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375" y="939800"/>
            <a:ext cx="1871663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6863" y="855663"/>
            <a:ext cx="662781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975" y="109538"/>
            <a:ext cx="8959850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Магистерская программа:</a:t>
            </a:r>
          </a:p>
          <a:p>
            <a:pPr>
              <a:defRPr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«Международное администрирование и управление рисками»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296863" y="1052513"/>
            <a:ext cx="6219825" cy="1543050"/>
          </a:xfrm>
          <a:prstGeom prst="roundRect">
            <a:avLst/>
          </a:prstGeom>
          <a:solidFill>
            <a:schemeClr val="tx1">
              <a:lumMod val="85000"/>
              <a:alpha val="9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600" b="0" i="1" dirty="0">
                <a:solidFill>
                  <a:srgbClr val="000000"/>
                </a:solidFill>
                <a:latin typeface="Arial" panose="020B0604020202020204" pitchFamily="34" charset="0"/>
              </a:rPr>
              <a:t>Руководитель программы: </a:t>
            </a:r>
          </a:p>
          <a:p>
            <a:pPr>
              <a:defRPr/>
            </a:pPr>
            <a:r>
              <a:rPr lang="ru-RU" sz="1600" b="0" dirty="0">
                <a:solidFill>
                  <a:srgbClr val="000000"/>
                </a:solidFill>
                <a:latin typeface="Arial" panose="020B0604020202020204" pitchFamily="34" charset="0"/>
              </a:rPr>
              <a:t>Профессор кафедры государственного управления во внешнеполитической деятельности, кандидат военных наук, профессор, Заслуженный работник высшей школы Российской Федерации -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Моисеев Анатолий Васильевич 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180975" y="2781300"/>
            <a:ext cx="69834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Учебные дисциплины: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иностранный язык профессиональной деятельности;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управленческая экономика;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антикризисное управление;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современный стратегический анализ;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управление человеческими ресурсами;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экономическая безопасность;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корпоративное управление и финансы;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управление стоимостью бизнеса и инвестиционный анализ; 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теория организации и организационное поведение;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информационно-аналитические системы и базы данных; 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административная деятельность: организация и технологии;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управленческая кризис-диагностика и современный консалтинг;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принятие управленческих решений в условиях неопределенности;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деловое администрирование в международных организациях;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современные информационные технологии в управлении рисками;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основные принципы международных стандартов финансовой отчетности; </a:t>
            </a:r>
          </a:p>
        </p:txBody>
      </p:sp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6227763" y="2967038"/>
            <a:ext cx="2916237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эконометрические методы;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лидерство и управление стратегическими изменениями;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ораторское мастерство и основы риторики; 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деловые и межкультурные коммуникации;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международное управление Интернетом; 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управление стоимостью бизнеса и инвестиционный анализ; 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современные проблемы управления.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20604" cy="3075321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  <a:reflection stA="7000" endPos="65000" dist="508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82563" y="82550"/>
            <a:ext cx="8782050" cy="707886"/>
          </a:xfrm>
          <a:prstGeom prst="rect">
            <a:avLst/>
          </a:prstGeom>
          <a:solidFill>
            <a:schemeClr val="tx1">
              <a:lumMod val="85000"/>
              <a:alpha val="92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0" i="1" dirty="0">
                <a:solidFill>
                  <a:srgbClr val="000000"/>
                </a:solidFill>
                <a:latin typeface="Arial" panose="020B0604020202020204" pitchFamily="34" charset="0"/>
              </a:rPr>
              <a:t>Магистерская программа:</a:t>
            </a:r>
          </a:p>
          <a:p>
            <a:pPr>
              <a:defRPr/>
            </a:pPr>
            <a:r>
              <a:rPr lang="ru-RU" sz="2200" dirty="0" smtClean="0">
                <a:solidFill>
                  <a:srgbClr val="000000"/>
                </a:solidFill>
                <a:latin typeface="Arial" panose="020B0604020202020204" pitchFamily="34" charset="0"/>
              </a:rPr>
              <a:t>«Внешнеполитическая деятельность и управление рисками»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14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1128713"/>
            <a:ext cx="259715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0560" y="3014250"/>
            <a:ext cx="8856662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Учебные дисциплины: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иностранный язык профессиональной деятельности;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современный стратегический анализ;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зелёная экономика и устойчивое развитие;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современные методы управления;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международная информационная безопасность;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Corporate Governance</a:t>
            </a: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и финансовые риски;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современные </a:t>
            </a:r>
            <a:r>
              <a:rPr lang="en-US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</a:t>
            </a: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-технологии и методы;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управление человеческими ресурсами и кадровые риски;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информационно-аналитические системы и базы данных;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теория государственного управления;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управление стратегическими изменениями и рисками;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современные информационные системы и технологии в управлении рисками;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деловые межкультурные коммуникации;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GR</a:t>
            </a: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и международные лоббизм;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процесс принятия внешнеполитических решений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международная энергетическая экономика и безопасность;</a:t>
            </a:r>
          </a:p>
        </p:txBody>
      </p:sp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5724128" y="3014250"/>
            <a:ext cx="339647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международная экономическая безопасность в условиях глобализации;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теория организации и организационное поведение;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интеграционные и дезинтеграционные процессы в современной мировой экономике;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дипломатия в информационной среде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altLang="ru-RU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 др.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436347" y="764704"/>
            <a:ext cx="5430875" cy="1919844"/>
          </a:xfrm>
          <a:prstGeom prst="roundRect">
            <a:avLst/>
          </a:prstGeom>
          <a:solidFill>
            <a:schemeClr val="tx1">
              <a:lumMod val="85000"/>
              <a:alpha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tx1">
                <a:lumMod val="95000"/>
                <a:alpha val="20000"/>
              </a:schemeClr>
            </a:glow>
          </a:effectLst>
          <a:extLst/>
        </p:spPr>
        <p:txBody>
          <a:bodyPr/>
          <a:lstStyle/>
          <a:p>
            <a:pPr>
              <a:defRPr/>
            </a:pPr>
            <a:r>
              <a:rPr lang="ru-RU" sz="1600" b="0" i="1" dirty="0">
                <a:solidFill>
                  <a:srgbClr val="000000"/>
                </a:solidFill>
                <a:latin typeface="Arial" panose="020B0604020202020204" pitchFamily="34" charset="0"/>
              </a:rPr>
              <a:t>Руководитель программы: </a:t>
            </a:r>
          </a:p>
          <a:p>
            <a:pPr>
              <a:defRPr/>
            </a:pPr>
            <a:r>
              <a:rPr lang="ru-RU" sz="1600" b="0" dirty="0">
                <a:solidFill>
                  <a:srgbClr val="000000"/>
                </a:solidFill>
                <a:latin typeface="Arial" panose="020B0604020202020204" pitchFamily="34" charset="0"/>
              </a:rPr>
              <a:t>Заведующий кафедрой государственного управления во внешнеполитической деятельности, к.э.н., доцент, член-корреспондент РАЕН, член рабочей группы по международному сотрудничеству в сфере противодействия экстремизму и терроризму 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Сурма Иван Викторович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9288"/>
            <a:ext cx="445135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7433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350" y="2657475"/>
            <a:ext cx="44577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 bwMode="auto">
          <a:xfrm>
            <a:off x="336550" y="4379913"/>
            <a:ext cx="8572500" cy="2478087"/>
          </a:xfrm>
          <a:prstGeom prst="roundRect">
            <a:avLst/>
          </a:prstGeom>
          <a:solidFill>
            <a:schemeClr val="accent5">
              <a:lumMod val="50000"/>
              <a:alpha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just">
              <a:defRPr/>
            </a:pPr>
            <a:r>
              <a:rPr lang="ru-RU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	Магистерские программы призваны готовить специалистов, обладающих определенным комплексом ключевых компетенций и способных не только эффективно выполнять свои должностные обязанности, но также активно и инициативно заниматься совершенствованием работы соответствующих элементов системы государственной службы Российской Федерации, МИД России, государственных корпораций и научно-исследовательской деятельностью в учреждениях, связанных с анализом и решением стратегических задач во внешнеполитической деятельности государства, а также готовых преподавать в учреждениях системы высшего и дополнительного профессионального образования.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Скругленный прямоугольник 3"/>
          <p:cNvSpPr>
            <a:spLocks noChangeArrowheads="1"/>
          </p:cNvSpPr>
          <p:nvPr/>
        </p:nvSpPr>
        <p:spPr bwMode="auto">
          <a:xfrm>
            <a:off x="2843213" y="100013"/>
            <a:ext cx="6124575" cy="2752725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  <a:alpha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	</a:t>
            </a:r>
            <a:r>
              <a:rPr lang="ru-RU" alt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Удобное расписание занятий и модульный принцип позволяют совмещать учебу с работой. Для осуществления образовательной программы задействованы эксперты</a:t>
            </a:r>
            <a:r>
              <a:rPr lang="en-US" alt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как Министерства иностранных дел России, Государственной Думы РФ, Совета Федерации РФ,  МЧС, так и ряда государственных корпораций, таких как «</a:t>
            </a:r>
            <a:r>
              <a:rPr lang="ru-RU" altLang="ru-RU" sz="16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Росатом</a:t>
            </a:r>
            <a:r>
              <a:rPr lang="ru-RU" alt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», Федеральной службы по военно-техническому сотрудничеству, </a:t>
            </a:r>
            <a:r>
              <a:rPr lang="ru-RU" altLang="ru-RU" sz="16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Рособоронэкспорта</a:t>
            </a:r>
            <a:r>
              <a:rPr lang="ru-RU" alt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ru-RU" altLang="ru-RU" sz="16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Росфинмониторинга</a:t>
            </a:r>
            <a:r>
              <a:rPr lang="ru-RU" alt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руководители отраслевых компаний и профессиональные бизнес-тренеры.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800" y="1519238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38" y="4359275"/>
            <a:ext cx="373062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1013" y="2355850"/>
            <a:ext cx="3582987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3230563"/>
            <a:ext cx="2425700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438" y="5583238"/>
            <a:ext cx="192881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41275"/>
            <a:ext cx="37084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0113" y="4735513"/>
            <a:ext cx="316388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Рисунок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2292350"/>
            <a:ext cx="21145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136525" y="115888"/>
            <a:ext cx="7597775" cy="2470150"/>
          </a:xfrm>
          <a:prstGeom prst="roundRect">
            <a:avLst/>
          </a:prstGeom>
          <a:solidFill>
            <a:schemeClr val="accent3">
              <a:lumMod val="50000"/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just" eaLnBrk="1" hangingPunct="1">
              <a:defRPr/>
            </a:pPr>
            <a:r>
              <a:rPr lang="ru-RU" sz="1600" b="0" dirty="0">
                <a:latin typeface="Arial" panose="020B0604020202020204" pitchFamily="34" charset="0"/>
              </a:rPr>
              <a:t>Программы предусматривают стажировку и практику магистрантов в структурах законодательной (Государственная Дума РФ и Совет Федерации РФ) и исполнительной власти (МИД России, Министерство промышленности и торговли, Минэкономразвития России, </a:t>
            </a:r>
            <a:r>
              <a:rPr lang="ru-RU" sz="1600" b="0" dirty="0" err="1">
                <a:latin typeface="Arial" panose="020B0604020202020204" pitchFamily="34" charset="0"/>
              </a:rPr>
              <a:t>Росфинмониторинг</a:t>
            </a:r>
            <a:r>
              <a:rPr lang="ru-RU" sz="1600" b="0" dirty="0">
                <a:latin typeface="Arial" panose="020B0604020202020204" pitchFamily="34" charset="0"/>
              </a:rPr>
              <a:t> и др.), в международных организациях (ЕЭК, ЕАЭС, </a:t>
            </a:r>
            <a:r>
              <a:rPr lang="ru-RU" sz="1600" b="0" dirty="0" err="1">
                <a:latin typeface="Arial" panose="020B0604020202020204" pitchFamily="34" charset="0"/>
              </a:rPr>
              <a:t>Россотрудничество</a:t>
            </a:r>
            <a:r>
              <a:rPr lang="ru-RU" sz="1600" b="0" dirty="0">
                <a:latin typeface="Arial" panose="020B0604020202020204" pitchFamily="34" charset="0"/>
              </a:rPr>
              <a:t>, различные подразделения ООН и др.), в научно-исследовательских институтах (Российский институт стратегических исследований при Президенте РФ, ИАМП и др.) и ведущих корпорациях страны (</a:t>
            </a:r>
            <a:r>
              <a:rPr lang="ru-RU" sz="1600" b="0" dirty="0" err="1">
                <a:latin typeface="Arial" panose="020B0604020202020204" pitchFamily="34" charset="0"/>
              </a:rPr>
              <a:t>Росатом</a:t>
            </a:r>
            <a:r>
              <a:rPr lang="ru-RU" sz="1600" b="0" dirty="0">
                <a:latin typeface="Arial" panose="020B0604020202020204" pitchFamily="34" charset="0"/>
              </a:rPr>
              <a:t>, </a:t>
            </a:r>
            <a:r>
              <a:rPr lang="ru-RU" sz="1600" b="0" dirty="0" err="1">
                <a:latin typeface="Arial" panose="020B0604020202020204" pitchFamily="34" charset="0"/>
              </a:rPr>
              <a:t>Рособоронэкспорт</a:t>
            </a:r>
            <a:r>
              <a:rPr lang="ru-RU" sz="1600" b="0" dirty="0">
                <a:latin typeface="Arial" panose="020B0604020202020204" pitchFamily="34" charset="0"/>
              </a:rPr>
              <a:t>, </a:t>
            </a:r>
            <a:r>
              <a:rPr lang="ru-RU" sz="1600" b="0" dirty="0" err="1">
                <a:latin typeface="Arial" panose="020B0604020202020204" pitchFamily="34" charset="0"/>
              </a:rPr>
              <a:t>Алроса</a:t>
            </a:r>
            <a:r>
              <a:rPr lang="ru-RU" sz="1600" b="0" dirty="0">
                <a:latin typeface="Arial" panose="020B0604020202020204" pitchFamily="34" charset="0"/>
              </a:rPr>
              <a:t>, Лукойл, и др.).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062" y="952711"/>
            <a:ext cx="5898331" cy="4424808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94000"/>
              </a:schemeClr>
            </a:glow>
            <a:outerShdw blurRad="50800" dist="50800" dir="5400000" algn="ctr" rotWithShape="0">
              <a:srgbClr val="000000"/>
            </a:outerShdw>
            <a:reflection stA="74000" endPos="65000" dist="50800" dir="5400000" sy="-100000" algn="bl" rotWithShape="0"/>
          </a:effectLst>
          <a:scene3d>
            <a:camera prst="orthographicFront">
              <a:rot lat="1047291" lon="20575261" rev="1908258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675" y="4768850"/>
            <a:ext cx="34671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75" y="0"/>
            <a:ext cx="340042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585788"/>
            <a:ext cx="1757362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95425" y="1611313"/>
            <a:ext cx="662781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5113" y="100013"/>
            <a:ext cx="71850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Профессорско-преподавательский состав кафедры: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248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25" y="4435475"/>
            <a:ext cx="154622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Рисунок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88" y="2411413"/>
            <a:ext cx="14414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2250" y="1535113"/>
            <a:ext cx="123031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 bwMode="auto">
          <a:xfrm>
            <a:off x="1960563" y="530225"/>
            <a:ext cx="3367087" cy="13144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Профессор кафедры ГУВПД, кандидат военных наук, профессор, Заслуженный работник высшей школы Российской Федерации  - </a:t>
            </a:r>
          </a:p>
          <a:p>
            <a:pPr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Моисеев Анатолий Васильевич</a:t>
            </a:r>
            <a:endParaRPr lang="ru-RU" sz="1400" dirty="0"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535113" y="5857875"/>
            <a:ext cx="2986087" cy="7969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Доцент кафедры ГУВПД, кандидат экономических наук - </a:t>
            </a:r>
          </a:p>
          <a:p>
            <a:pPr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Ершова Наталья Анатольевна</a:t>
            </a:r>
            <a:endParaRPr lang="ru-RU" sz="1400" dirty="0"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327650" y="1752600"/>
            <a:ext cx="2714625" cy="75247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r>
              <a:rPr lang="ru-RU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Старший преподаватель кафедры ГУВПД –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Семенова Ольга Викторовна</a:t>
            </a:r>
            <a:endParaRPr lang="ru-RU" sz="1400" dirty="0"/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1444625" y="2395538"/>
            <a:ext cx="2568575" cy="124936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ru-RU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Доцент кафедры ГУВПД, кандидат социологических наук, член-корреспондент РАЕН -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Магадиев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Марат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Флюсович</a:t>
            </a:r>
            <a:endParaRPr lang="ru-RU" sz="1400" dirty="0"/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1960563" y="4459288"/>
            <a:ext cx="4103687" cy="123666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r>
              <a:rPr lang="ru-RU" sz="1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Заведующий кафедрой ГУВПД, к.э.н., главный редактор журнала «Государственное управление и международная безопасность», член-корреспондент РАЕН - </a:t>
            </a:r>
          </a:p>
          <a:p>
            <a:pPr algn="r"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Сурма Иван Викторович</a:t>
            </a:r>
            <a:endParaRPr lang="ru-RU" sz="1400" dirty="0"/>
          </a:p>
        </p:txBody>
      </p:sp>
      <p:pic>
        <p:nvPicPr>
          <p:cNvPr id="10256" name="Рисунок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7775" y="3829050"/>
            <a:ext cx="150653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 bwMode="auto">
          <a:xfrm>
            <a:off x="4349750" y="2722563"/>
            <a:ext cx="3773488" cy="16986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defRPr/>
            </a:pPr>
            <a:r>
              <a:rPr lang="ru-RU" sz="13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Доцент кафедры ГУВПД, к.э.н., Главный редактор научно-аналитического журнала «Вестник ученых-международников», член-корреспондент Академии военных наук, Ответственный секретарь Совета молодых ученых ДА МИД РФ, член-корреспондент РАЕН -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Шангараев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Руслан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Насимович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" y="4983163"/>
            <a:ext cx="27463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900" y="4913313"/>
            <a:ext cx="2566988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3050" y="4270375"/>
            <a:ext cx="20050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24"/>
          <p:cNvGrpSpPr>
            <a:grpSpLocks/>
          </p:cNvGrpSpPr>
          <p:nvPr/>
        </p:nvGrpSpPr>
        <p:grpSpPr bwMode="auto">
          <a:xfrm>
            <a:off x="496888" y="3046413"/>
            <a:ext cx="1473200" cy="1163637"/>
            <a:chOff x="1610" y="2296"/>
            <a:chExt cx="1193" cy="847"/>
          </a:xfrm>
        </p:grpSpPr>
        <p:pic>
          <p:nvPicPr>
            <p:cNvPr id="11311" name="Picture 2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2296"/>
              <a:ext cx="71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12" name="Picture 2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2568"/>
              <a:ext cx="694" cy="5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27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013" y="2066925"/>
            <a:ext cx="5543550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pSp>
        <p:nvGrpSpPr>
          <p:cNvPr id="11271" name="Group 29"/>
          <p:cNvGrpSpPr>
            <a:grpSpLocks/>
          </p:cNvGrpSpPr>
          <p:nvPr/>
        </p:nvGrpSpPr>
        <p:grpSpPr bwMode="auto">
          <a:xfrm>
            <a:off x="1743075" y="4803775"/>
            <a:ext cx="1641475" cy="1063625"/>
            <a:chOff x="340" y="3022"/>
            <a:chExt cx="1581" cy="1007"/>
          </a:xfrm>
        </p:grpSpPr>
        <p:pic>
          <p:nvPicPr>
            <p:cNvPr id="11304" name="Picture 28" descr="1235px-Flag_of_the_United_States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3158"/>
              <a:ext cx="765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305" name="Group 25"/>
            <p:cNvGrpSpPr>
              <a:grpSpLocks/>
            </p:cNvGrpSpPr>
            <p:nvPr/>
          </p:nvGrpSpPr>
          <p:grpSpPr bwMode="auto">
            <a:xfrm>
              <a:off x="340" y="3022"/>
              <a:ext cx="1446" cy="1007"/>
              <a:chOff x="521" y="2840"/>
              <a:chExt cx="1446" cy="1007"/>
            </a:xfrm>
          </p:grpSpPr>
          <p:grpSp>
            <p:nvGrpSpPr>
              <p:cNvPr id="11306" name="Group 14"/>
              <p:cNvGrpSpPr>
                <a:grpSpLocks/>
              </p:cNvGrpSpPr>
              <p:nvPr/>
            </p:nvGrpSpPr>
            <p:grpSpPr bwMode="auto">
              <a:xfrm>
                <a:off x="521" y="2840"/>
                <a:ext cx="795" cy="862"/>
                <a:chOff x="0" y="0"/>
                <a:chExt cx="5625" cy="4186"/>
              </a:xfrm>
            </p:grpSpPr>
            <p:pic>
              <p:nvPicPr>
                <p:cNvPr id="11308" name="Picture 15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886"/>
                  <a:ext cx="5625" cy="13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prstShdw prst="shdw13" dist="53882" dir="13500000">
                    <a:schemeClr val="bg2">
                      <a:alpha val="50000"/>
                    </a:schemeClr>
                  </a:prst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309" name="Picture 16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298"/>
                  <a:ext cx="5625" cy="16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3882" dir="13500000" algn="ct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10" name="Picture 17"/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625" cy="13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3882" dir="13500000" algn="ct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1307" name="Picture 11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430"/>
                <a:ext cx="947" cy="417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1272" name="Picture 31" descr="IAR_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075" y="5308600"/>
            <a:ext cx="20859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32" descr="Inst-Terr_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813" y="5910263"/>
            <a:ext cx="2039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4" name="Group 40"/>
          <p:cNvGrpSpPr>
            <a:grpSpLocks/>
          </p:cNvGrpSpPr>
          <p:nvPr/>
        </p:nvGrpSpPr>
        <p:grpSpPr bwMode="auto">
          <a:xfrm>
            <a:off x="7883525" y="3798888"/>
            <a:ext cx="1250950" cy="963612"/>
            <a:chOff x="4558" y="3067"/>
            <a:chExt cx="902" cy="720"/>
          </a:xfrm>
        </p:grpSpPr>
        <p:pic>
          <p:nvPicPr>
            <p:cNvPr id="11302" name="Picture 35" descr="135px-Flag_of_Polan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3339"/>
              <a:ext cx="720" cy="4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3" name="Picture 34" descr="100px-Herb_Polski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067"/>
              <a:ext cx="34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5" name="Picture 36" descr="logo_kp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338" y="2689225"/>
            <a:ext cx="28765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33" descr="Rzeshov_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613" y="5157788"/>
            <a:ext cx="12477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37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0638" y="3089275"/>
            <a:ext cx="1311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1278" name="AutoShape 38"/>
          <p:cNvSpPr>
            <a:spLocks noChangeArrowheads="1"/>
          </p:cNvSpPr>
          <p:nvPr/>
        </p:nvSpPr>
        <p:spPr bwMode="auto">
          <a:xfrm>
            <a:off x="6159500" y="2784475"/>
            <a:ext cx="2981325" cy="227013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800" i="1">
                <a:solidFill>
                  <a:srgbClr val="000000"/>
                </a:solidFill>
                <a:latin typeface="Arial" panose="020B0604020202020204" pitchFamily="34" charset="0"/>
              </a:rPr>
              <a:t>Udruga – Institut za europske i globalizacijske studije </a:t>
            </a:r>
          </a:p>
        </p:txBody>
      </p:sp>
      <p:pic>
        <p:nvPicPr>
          <p:cNvPr id="11279" name="Picture 39" descr="135px-Flag_of_Croati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1538" y="2165350"/>
            <a:ext cx="1285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42" descr="MSU_3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2825"/>
            <a:ext cx="7842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46" descr="IMG_01071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8413" y="850900"/>
            <a:ext cx="151765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44" descr="Moscow_State_University_crop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00" y="158750"/>
            <a:ext cx="15970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Text Box 27"/>
          <p:cNvSpPr>
            <a:spLocks noChangeArrowheads="1"/>
          </p:cNvSpPr>
          <p:nvPr/>
        </p:nvSpPr>
        <p:spPr bwMode="auto">
          <a:xfrm>
            <a:off x="2005013" y="3319463"/>
            <a:ext cx="1266825" cy="71596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solidFill>
                  <a:srgbClr val="000000"/>
                </a:solidFill>
                <a:latin typeface="Arial" panose="020B0604020202020204" pitchFamily="34" charset="0"/>
              </a:rPr>
              <a:t>Uppsala Centre for Russian and Eurasian Studies (UCRS)</a:t>
            </a:r>
            <a:endParaRPr lang="ru-RU" altLang="en-US" sz="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161" name="Picture 41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525" y="1217613"/>
            <a:ext cx="1816100" cy="105251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40" descr="1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7063" y="1012825"/>
            <a:ext cx="13049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41" descr="200px-SPbGU_Logo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363" y="1001713"/>
            <a:ext cx="9398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7" name="Rectangle 45"/>
          <p:cNvSpPr>
            <a:spLocks noChangeArrowheads="1"/>
          </p:cNvSpPr>
          <p:nvPr/>
        </p:nvSpPr>
        <p:spPr bwMode="auto">
          <a:xfrm>
            <a:off x="6727825" y="1463675"/>
            <a:ext cx="144145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t>Saint Petersburg State University </a:t>
            </a:r>
          </a:p>
        </p:txBody>
      </p:sp>
      <p:pic>
        <p:nvPicPr>
          <p:cNvPr id="11288" name="Рисунок 1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13" y="1208088"/>
            <a:ext cx="132238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Рисунок 2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2146300"/>
            <a:ext cx="1360488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Рисунок 4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275" y="3035300"/>
            <a:ext cx="10096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496888" y="68263"/>
            <a:ext cx="6996112" cy="1052512"/>
          </a:xfrm>
          <a:prstGeom prst="roundRect">
            <a:avLst/>
          </a:prstGeom>
          <a:solidFill>
            <a:schemeClr val="tx1">
              <a:lumMod val="95000"/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altLang="en-US" sz="1400" i="1" dirty="0">
                <a:solidFill>
                  <a:srgbClr val="000000"/>
                </a:solidFill>
                <a:latin typeface="Arial" panose="020B0604020202020204" pitchFamily="34" charset="0"/>
              </a:rPr>
              <a:t>Профессорско-преподавательский состав кафедры, магистранты и аспиранты ведут активную научно-исследовательскую деятельность и выступают с научными докладами на международных конференциях как в России так и за рубежом</a:t>
            </a:r>
          </a:p>
          <a:p>
            <a:pPr algn="ctr" eaLnBrk="1" hangingPunct="1">
              <a:defRPr/>
            </a:pPr>
            <a:endParaRPr lang="ru-RU" i="1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750" y="2517775"/>
            <a:ext cx="2413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13th International Forum on the Problems of International Information Security was held in Garmisch-Partenkirchen (Germany)</a:t>
            </a:r>
            <a:endParaRPr lang="ru-RU" sz="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293" name="Рисунок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3" y="4229100"/>
            <a:ext cx="258921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4" name="Рисунок 11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8350" y="3544888"/>
            <a:ext cx="9842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5" name="Рисунок 1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38" y="6116638"/>
            <a:ext cx="27432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Рисунок 1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775" y="3082925"/>
            <a:ext cx="1951038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97" name="Group 27"/>
          <p:cNvGrpSpPr>
            <a:grpSpLocks/>
          </p:cNvGrpSpPr>
          <p:nvPr/>
        </p:nvGrpSpPr>
        <p:grpSpPr bwMode="auto">
          <a:xfrm>
            <a:off x="4598988" y="3536950"/>
            <a:ext cx="3157537" cy="1554163"/>
            <a:chOff x="2880" y="2251"/>
            <a:chExt cx="2267" cy="998"/>
          </a:xfrm>
        </p:grpSpPr>
        <p:grpSp>
          <p:nvGrpSpPr>
            <p:cNvPr id="11298" name="Group 23"/>
            <p:cNvGrpSpPr>
              <a:grpSpLocks/>
            </p:cNvGrpSpPr>
            <p:nvPr/>
          </p:nvGrpSpPr>
          <p:grpSpPr bwMode="auto">
            <a:xfrm>
              <a:off x="3515" y="2251"/>
              <a:ext cx="1632" cy="998"/>
              <a:chOff x="3152" y="2160"/>
              <a:chExt cx="2313" cy="1254"/>
            </a:xfrm>
          </p:grpSpPr>
          <p:pic>
            <p:nvPicPr>
              <p:cNvPr id="11300" name="Picture 21" descr="Логотип_Люблянского_университета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" y="2160"/>
                <a:ext cx="1770" cy="1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01" name="Picture 22" descr="1200px-Flag_of_Slovenia"/>
              <p:cNvPicPr>
                <a:picLocks noChangeAspect="1" noChangeArrowheads="1"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2432"/>
                <a:ext cx="1088" cy="54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299" name="Picture 26" descr="Univerza_Ljubljana"/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23"/>
              <a:ext cx="1054" cy="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425" y="155575"/>
            <a:ext cx="1814513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09521">
            <a:off x="7424738" y="2624138"/>
            <a:ext cx="140811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069975"/>
            <a:ext cx="14287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174942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875" y="1069975"/>
            <a:ext cx="165893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0" y="1069975"/>
            <a:ext cx="1592263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888" y="1069975"/>
            <a:ext cx="1652587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Рисунок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150" y="2257425"/>
            <a:ext cx="163195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Рисунок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8292">
            <a:off x="6089650" y="2028825"/>
            <a:ext cx="1616075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Рисунок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89334">
            <a:off x="192088" y="1995488"/>
            <a:ext cx="17033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Рисунок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490876">
            <a:off x="1325563" y="3022600"/>
            <a:ext cx="1903412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Рисунок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5862">
            <a:off x="4244975" y="2771775"/>
            <a:ext cx="15113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Рисунок 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80843">
            <a:off x="5530850" y="3186113"/>
            <a:ext cx="17748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Рисунок 1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3025" y="4635500"/>
            <a:ext cx="1404938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Рисунок 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988" y="4649788"/>
            <a:ext cx="137318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Рисунок 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88" y="4635500"/>
            <a:ext cx="1414462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Рисунок 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350" y="4635500"/>
            <a:ext cx="1303338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Рисунок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1575" y="4635500"/>
            <a:ext cx="1576388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Рисунок 16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57929">
            <a:off x="130175" y="4703763"/>
            <a:ext cx="1274763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Рисунок 8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3318">
            <a:off x="7589838" y="4645025"/>
            <a:ext cx="13589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 bwMode="auto">
          <a:xfrm>
            <a:off x="1135063" y="134938"/>
            <a:ext cx="6380162" cy="935037"/>
          </a:xfrm>
          <a:prstGeom prst="roundRect">
            <a:avLst/>
          </a:prstGeom>
          <a:solidFill>
            <a:schemeClr val="tx1">
              <a:lumMod val="95000"/>
              <a:alpha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Кроме того, преподаватели, магистранты и аспиранты публикуют свои статьи и научно-аналитические материалы как в отечественных, так и зарубежных изданиях</a:t>
            </a:r>
          </a:p>
          <a:p>
            <a:pPr algn="ctr" eaLnBrk="1" hangingPunct="1">
              <a:defRPr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pitchFamily="34" charset="0"/>
          </a:defRPr>
        </a:defPPr>
      </a:lstStyle>
    </a:lnDef>
  </a:objectDefaults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6804</TotalTime>
  <Words>906</Words>
  <Application>Microsoft Office PowerPoint</Application>
  <PresentationFormat>Экран (4:3)</PresentationFormat>
  <Paragraphs>98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Bodoni MT Condensed</vt:lpstr>
      <vt:lpstr>Freestyle Script</vt:lpstr>
      <vt:lpstr>Tahoma</vt:lpstr>
      <vt:lpstr>Wingdings</vt:lpstr>
      <vt:lpstr>Текстура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Nici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Герман Ю. Путкин</cp:lastModifiedBy>
  <cp:revision>512</cp:revision>
  <dcterms:created xsi:type="dcterms:W3CDTF">2008-10-16T08:43:17Z</dcterms:created>
  <dcterms:modified xsi:type="dcterms:W3CDTF">2021-01-13T15:38:53Z</dcterms:modified>
</cp:coreProperties>
</file>