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65" r:id="rId13"/>
    <p:sldId id="284" r:id="rId14"/>
    <p:sldId id="271" r:id="rId15"/>
    <p:sldId id="285" r:id="rId16"/>
    <p:sldId id="286" r:id="rId17"/>
    <p:sldId id="287" r:id="rId18"/>
    <p:sldId id="288" r:id="rId19"/>
    <p:sldId id="267" r:id="rId20"/>
    <p:sldId id="268" r:id="rId21"/>
    <p:sldId id="270" r:id="rId22"/>
    <p:sldId id="277" r:id="rId23"/>
    <p:sldId id="278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F6F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FEF-59E9-497A-AD07-155A242DECA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1E2-056C-4148-9D06-752373980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8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FEF-59E9-497A-AD07-155A242DECA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1E2-056C-4148-9D06-752373980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53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FEF-59E9-497A-AD07-155A242DECA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1E2-056C-4148-9D06-752373980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51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FEF-59E9-497A-AD07-155A242DECA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1E2-056C-4148-9D06-752373980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460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FEF-59E9-497A-AD07-155A242DECA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1E2-056C-4148-9D06-752373980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317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FEF-59E9-497A-AD07-155A242DECA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1E2-056C-4148-9D06-752373980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5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FEF-59E9-497A-AD07-155A242DECA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1E2-056C-4148-9D06-752373980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958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FEF-59E9-497A-AD07-155A242DECA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1E2-056C-4148-9D06-752373980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65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FEF-59E9-497A-AD07-155A242DECA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1E2-056C-4148-9D06-752373980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02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FEF-59E9-497A-AD07-155A242DECA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1E2-056C-4148-9D06-752373980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89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FEF-59E9-497A-AD07-155A242DECA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1E2-056C-4148-9D06-752373980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30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890FEF-59E9-497A-AD07-155A242DECA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5A0171E2-056C-4148-9D06-752373980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581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96688" y="-99392"/>
            <a:ext cx="12385376" cy="7056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5670" y="861688"/>
            <a:ext cx="5440660" cy="51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2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23837"/>
            <a:ext cx="3024335" cy="46011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Преимущества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3752" y="980728"/>
            <a:ext cx="7315200" cy="5120640"/>
          </a:xfrm>
        </p:spPr>
        <p:txBody>
          <a:bodyPr/>
          <a:lstStyle/>
          <a:p>
            <a:r>
              <a:rPr lang="ru-RU" dirty="0"/>
              <a:t>Программа бакалавриата направлена на освоение всех видов профессиональной деятельности, к которым готовится </a:t>
            </a:r>
            <a:r>
              <a:rPr lang="ru-RU" dirty="0" smtClean="0"/>
              <a:t>выпускник.</a:t>
            </a:r>
          </a:p>
          <a:p>
            <a:r>
              <a:rPr lang="ru-RU" dirty="0" smtClean="0"/>
              <a:t>Особенностью </a:t>
            </a:r>
            <a:r>
              <a:rPr lang="ru-RU" dirty="0"/>
              <a:t>является широкий выбор </a:t>
            </a:r>
            <a:r>
              <a:rPr lang="ru-RU" dirty="0" smtClean="0"/>
              <a:t>иностранных языков </a:t>
            </a:r>
            <a:r>
              <a:rPr lang="ru-RU" dirty="0"/>
              <a:t>и зарубежные стажировки.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23837"/>
            <a:ext cx="3024335" cy="46011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Выпускники </a:t>
            </a:r>
            <a:br>
              <a:rPr lang="ru-RU" sz="2400" b="1" dirty="0" smtClean="0"/>
            </a:br>
            <a:r>
              <a:rPr lang="ru-RU" sz="2400" b="1" dirty="0" smtClean="0"/>
              <a:t>ДА МИД РФ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09"/>
          <a:stretch/>
        </p:blipFill>
        <p:spPr>
          <a:xfrm>
            <a:off x="3863752" y="764704"/>
            <a:ext cx="3528392" cy="2777670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184" y="3284984"/>
            <a:ext cx="3742409" cy="2806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23837"/>
            <a:ext cx="3024335" cy="46011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Кадровый состав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Выпускающей кафедрой по бакалавриату является </a:t>
            </a:r>
            <a:br>
              <a:rPr lang="ru-RU" sz="2400" b="1" dirty="0" smtClean="0"/>
            </a:br>
            <a:r>
              <a:rPr lang="ru-RU" sz="2400" b="1" dirty="0" smtClean="0"/>
              <a:t>кафедра «Международных </a:t>
            </a:r>
            <a:r>
              <a:rPr lang="ru-RU" sz="2400" b="1" dirty="0"/>
              <a:t>отношений</a:t>
            </a:r>
            <a:r>
              <a:rPr lang="ru-RU" sz="2400" b="1" dirty="0" smtClean="0"/>
              <a:t>». 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роме того</a:t>
            </a:r>
            <a:r>
              <a:rPr lang="ru-RU" dirty="0"/>
              <a:t>, </a:t>
            </a:r>
            <a:r>
              <a:rPr lang="ru-RU" dirty="0" smtClean="0"/>
              <a:t>преподавание осуществляют </a:t>
            </a:r>
            <a:r>
              <a:rPr lang="ru-RU" dirty="0"/>
              <a:t>сотрудники кафедр: Мировой </a:t>
            </a:r>
            <a:r>
              <a:rPr lang="ru-RU" dirty="0" smtClean="0"/>
              <a:t>экономики; </a:t>
            </a:r>
            <a:r>
              <a:rPr lang="ru-RU" dirty="0"/>
              <a:t>Международного </a:t>
            </a:r>
            <a:r>
              <a:rPr lang="ru-RU" dirty="0" smtClean="0"/>
              <a:t>права</a:t>
            </a:r>
            <a:r>
              <a:rPr lang="ru-RU" dirty="0"/>
              <a:t>;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Государства </a:t>
            </a:r>
            <a:r>
              <a:rPr lang="ru-RU" dirty="0"/>
              <a:t>и </a:t>
            </a:r>
            <a:r>
              <a:rPr lang="ru-RU" dirty="0" smtClean="0"/>
              <a:t>права; </a:t>
            </a:r>
            <a:r>
              <a:rPr lang="ru-RU" dirty="0"/>
              <a:t>Дипломатии и внешней политики </a:t>
            </a:r>
            <a:r>
              <a:rPr lang="ru-RU" dirty="0" smtClean="0"/>
              <a:t>России; </a:t>
            </a:r>
            <a:r>
              <a:rPr lang="ru-RU" dirty="0"/>
              <a:t>Государственного управления и национальной безопасности; Политологии и политической философии; </a:t>
            </a:r>
            <a:r>
              <a:rPr lang="ru-RU" dirty="0" smtClean="0"/>
              <a:t>Физвоспитания; Русского </a:t>
            </a:r>
            <a:r>
              <a:rPr lang="ru-RU" dirty="0"/>
              <a:t>и других славянских языков, </a:t>
            </a:r>
            <a:r>
              <a:rPr lang="ru-RU" dirty="0" smtClean="0"/>
              <a:t>а </a:t>
            </a:r>
            <a:r>
              <a:rPr lang="ru-RU" dirty="0"/>
              <a:t>также </a:t>
            </a:r>
            <a:r>
              <a:rPr lang="ru-RU" dirty="0" smtClean="0"/>
              <a:t>кафедр Иностранных </a:t>
            </a:r>
            <a:r>
              <a:rPr lang="ru-RU" dirty="0"/>
              <a:t>языков.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23837"/>
            <a:ext cx="3024335" cy="46011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Кафедра международных отношений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1744" y="836712"/>
            <a:ext cx="4752528" cy="5120640"/>
          </a:xfrm>
        </p:spPr>
        <p:txBody>
          <a:bodyPr/>
          <a:lstStyle/>
          <a:p>
            <a:r>
              <a:rPr lang="ru-RU" dirty="0"/>
              <a:t>Общее руководство научным содержанием и образовательной частью бакалавриата осуществляется заведующей кафедрой международных отношений</a:t>
            </a:r>
            <a:r>
              <a:rPr lang="ru-RU" i="1" dirty="0"/>
              <a:t>, </a:t>
            </a:r>
            <a:r>
              <a:rPr lang="ru-RU" dirty="0"/>
              <a:t>доктором исторических наук, профессором </a:t>
            </a:r>
            <a:r>
              <a:rPr lang="ru-RU" b="1" dirty="0"/>
              <a:t>Кашириной Татьяной Владиславовной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4313" y="1605153"/>
            <a:ext cx="262890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23837"/>
            <a:ext cx="3024335" cy="46011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Руководство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кафедр факультета «Международные отношения </a:t>
            </a:r>
            <a:br>
              <a:rPr lang="ru-RU" sz="2400" b="1" dirty="0" smtClean="0"/>
            </a:br>
            <a:r>
              <a:rPr lang="ru-RU" sz="2400" b="1" dirty="0" smtClean="0"/>
              <a:t>и международное право»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653"/>
          <a:stretch/>
        </p:blipFill>
        <p:spPr>
          <a:xfrm>
            <a:off x="5758658" y="319425"/>
            <a:ext cx="1728000" cy="2016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07" r="9530"/>
          <a:stretch/>
        </p:blipFill>
        <p:spPr>
          <a:xfrm>
            <a:off x="5671010" y="3818170"/>
            <a:ext cx="1620000" cy="16518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29"/>
          <a:stretch/>
        </p:blipFill>
        <p:spPr>
          <a:xfrm>
            <a:off x="3670426" y="319426"/>
            <a:ext cx="1639563" cy="201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0426" y="3636104"/>
            <a:ext cx="1509361" cy="2016000"/>
          </a:xfrm>
          <a:prstGeom prst="flowChartProcess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0456" y="3573016"/>
            <a:ext cx="1382431" cy="20790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898" y="319425"/>
            <a:ext cx="1509361" cy="2016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1175" y="337237"/>
            <a:ext cx="1560407" cy="2016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97"/>
          <a:stretch/>
        </p:blipFill>
        <p:spPr>
          <a:xfrm>
            <a:off x="7918898" y="3583305"/>
            <a:ext cx="1653670" cy="2068799"/>
          </a:xfrm>
          <a:prstGeom prst="rect">
            <a:avLst/>
          </a:prstGeom>
        </p:spPr>
      </p:pic>
      <p:sp>
        <p:nvSpPr>
          <p:cNvPr id="17" name="Содержимое 2"/>
          <p:cNvSpPr txBox="1">
            <a:spLocks/>
          </p:cNvSpPr>
          <p:nvPr/>
        </p:nvSpPr>
        <p:spPr>
          <a:xfrm>
            <a:off x="3670425" y="2551673"/>
            <a:ext cx="163956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1200" b="1" dirty="0"/>
              <a:t>Жильцов Сергей Сергеевич </a:t>
            </a:r>
            <a:endParaRPr lang="ru-RU" sz="1200" b="1" dirty="0" smtClean="0"/>
          </a:p>
          <a:p>
            <a:pPr marL="0" indent="0" algn="ctr"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  <a:t>Кафедра политологии </a:t>
            </a:r>
            <a:b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  <a:t>и политической философии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5802876" y="2551673"/>
            <a:ext cx="163956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1200" b="1" dirty="0" smtClean="0"/>
              <a:t>Толмачев Петр Иванович</a:t>
            </a:r>
          </a:p>
          <a:p>
            <a:pPr marL="0" indent="0" algn="ctr"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  <a:t>Кафедра мировой экономики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7853796" y="2551673"/>
            <a:ext cx="163956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1200" b="1" dirty="0" err="1"/>
              <a:t>Ястребова</a:t>
            </a:r>
            <a:r>
              <a:rPr lang="ru-RU" sz="1200" b="1" dirty="0"/>
              <a:t> Алла </a:t>
            </a:r>
            <a:r>
              <a:rPr lang="ru-RU" sz="1200" b="1" dirty="0" smtClean="0"/>
              <a:t>Юрьевна</a:t>
            </a:r>
          </a:p>
          <a:p>
            <a:pPr marL="0" indent="0" algn="ctr"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  <a:t>Кафедра теории государства и права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9874042" y="2711098"/>
            <a:ext cx="18946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1200" b="1" dirty="0"/>
              <a:t>Сурма </a:t>
            </a:r>
            <a:r>
              <a:rPr lang="ru-RU" sz="1200" b="1" dirty="0" smtClean="0"/>
              <a:t>Иван</a:t>
            </a:r>
            <a:br>
              <a:rPr lang="ru-RU" sz="1200" b="1" dirty="0" smtClean="0"/>
            </a:br>
            <a:r>
              <a:rPr lang="ru-RU" sz="1200" b="1" dirty="0" smtClean="0"/>
              <a:t> Викторович</a:t>
            </a:r>
          </a:p>
          <a:p>
            <a:pPr marL="0" indent="0" algn="ctr"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  <a:t>Кафедра государственного управления во внешнеполитической деятельности</a:t>
            </a: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0072606" y="5792033"/>
            <a:ext cx="163956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1200" b="1" dirty="0"/>
              <a:t>Крюкова Татьяна </a:t>
            </a:r>
            <a:r>
              <a:rPr lang="ru-RU" sz="1200" b="1" dirty="0" smtClean="0"/>
              <a:t>Константиновна</a:t>
            </a:r>
          </a:p>
          <a:p>
            <a:pPr marL="0" indent="0" algn="ctr"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  <a:t>Кафедра физического воспитания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7916288" y="5883525"/>
            <a:ext cx="163956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1200" b="1" dirty="0"/>
              <a:t>Иванов Олег </a:t>
            </a:r>
            <a:r>
              <a:rPr lang="ru-RU" sz="1200" b="1" dirty="0" smtClean="0"/>
              <a:t>Петрович</a:t>
            </a:r>
          </a:p>
          <a:p>
            <a:pPr marL="0" indent="0" algn="ctr"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  <a:t>Кафедра международной и национальной безопасности</a:t>
            </a: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5651447" y="5792033"/>
            <a:ext cx="163956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1200" b="1" dirty="0" err="1"/>
              <a:t>Данельян</a:t>
            </a:r>
            <a:r>
              <a:rPr lang="ru-RU" sz="1200" b="1" dirty="0"/>
              <a:t> Андрей Андреевич </a:t>
            </a:r>
            <a:endParaRPr lang="ru-RU" sz="1200" b="1" dirty="0" smtClean="0"/>
          </a:p>
          <a:p>
            <a:pPr marL="0" indent="0" algn="ctr"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  <a:t>Кафедра международного права</a:t>
            </a: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3605324" y="5792033"/>
            <a:ext cx="163956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1200" b="1" dirty="0"/>
              <a:t>Иванов Сергей </a:t>
            </a:r>
            <a:r>
              <a:rPr lang="ru-RU" sz="1200" b="1" dirty="0" smtClean="0"/>
              <a:t>Евгеньевич</a:t>
            </a:r>
          </a:p>
          <a:p>
            <a:pPr marL="0" indent="0" algn="ctr"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  <a:t>Кафедра дипломатии </a:t>
            </a:r>
            <a:b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  <a:t>и консульской службы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23837"/>
            <a:ext cx="3024335" cy="46011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Учебные </a:t>
            </a:r>
            <a:br>
              <a:rPr lang="ru-RU" sz="2400" b="1" dirty="0" smtClean="0"/>
            </a:br>
            <a:r>
              <a:rPr lang="ru-RU" sz="2400" b="1" dirty="0" smtClean="0"/>
              <a:t>дисциплины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b="1" dirty="0" smtClean="0"/>
              <a:t>Обязательная часть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Иностранный язык в сфере коммуникации</a:t>
            </a:r>
          </a:p>
          <a:p>
            <a:pPr marL="0" indent="0">
              <a:buNone/>
            </a:pPr>
            <a:r>
              <a:rPr lang="ru-RU" dirty="0"/>
              <a:t>Философия</a:t>
            </a:r>
          </a:p>
          <a:p>
            <a:pPr marL="0" indent="0">
              <a:buNone/>
            </a:pPr>
            <a:r>
              <a:rPr lang="ru-RU" dirty="0"/>
              <a:t>Безопасность жизнедеятельности</a:t>
            </a:r>
          </a:p>
          <a:p>
            <a:pPr marL="0" indent="0">
              <a:buNone/>
            </a:pPr>
            <a:r>
              <a:rPr lang="ru-RU" dirty="0"/>
              <a:t>Логика и риторика</a:t>
            </a:r>
          </a:p>
          <a:p>
            <a:pPr marL="0" indent="0">
              <a:buNone/>
            </a:pPr>
            <a:r>
              <a:rPr lang="ru-RU" dirty="0"/>
              <a:t>Введение в профессию</a:t>
            </a:r>
          </a:p>
          <a:p>
            <a:pPr marL="0" indent="0">
              <a:buNone/>
            </a:pPr>
            <a:r>
              <a:rPr lang="ru-RU" dirty="0"/>
              <a:t>История (история России, всеобщая история)</a:t>
            </a:r>
          </a:p>
          <a:p>
            <a:pPr marL="0" indent="0">
              <a:buNone/>
            </a:pPr>
            <a:r>
              <a:rPr lang="ru-RU" dirty="0"/>
              <a:t>Физическая культура и спорт</a:t>
            </a:r>
          </a:p>
          <a:p>
            <a:pPr marL="0" indent="0">
              <a:buNone/>
            </a:pPr>
            <a:r>
              <a:rPr lang="ru-RU" dirty="0"/>
              <a:t>Теория и история дипломатии</a:t>
            </a:r>
          </a:p>
          <a:p>
            <a:pPr marL="0" indent="0">
              <a:buNone/>
            </a:pPr>
            <a:r>
              <a:rPr lang="ru-RU" dirty="0"/>
              <a:t>Мировая экономика</a:t>
            </a:r>
          </a:p>
          <a:p>
            <a:pPr marL="0" indent="0">
              <a:buNone/>
            </a:pPr>
            <a:r>
              <a:rPr lang="ru-RU" dirty="0"/>
              <a:t>История международных отношений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Теория </a:t>
            </a:r>
            <a:r>
              <a:rPr lang="ru-RU" dirty="0"/>
              <a:t>международных отношений</a:t>
            </a:r>
          </a:p>
          <a:p>
            <a:pPr marL="0" indent="0">
              <a:buNone/>
            </a:pPr>
            <a:r>
              <a:rPr lang="ru-RU" dirty="0"/>
              <a:t>Государственное право России и зарубежных стран</a:t>
            </a:r>
          </a:p>
          <a:p>
            <a:pPr marL="0" indent="0">
              <a:buNone/>
            </a:pPr>
            <a:r>
              <a:rPr lang="ru-RU" dirty="0"/>
              <a:t>Методология исследования в МО</a:t>
            </a:r>
          </a:p>
          <a:p>
            <a:pPr marL="0" indent="0">
              <a:buNone/>
            </a:pPr>
            <a:r>
              <a:rPr lang="ru-RU" dirty="0"/>
              <a:t>Современные информационные технологии в МО</a:t>
            </a:r>
          </a:p>
          <a:p>
            <a:pPr marL="0" indent="0">
              <a:buNone/>
            </a:pPr>
            <a:r>
              <a:rPr lang="ru-RU" dirty="0"/>
              <a:t>Процесс принятия внешнеполитических решений</a:t>
            </a:r>
          </a:p>
          <a:p>
            <a:pPr marL="0" indent="0">
              <a:buNone/>
            </a:pPr>
            <a:r>
              <a:rPr lang="ru-RU" dirty="0"/>
              <a:t>Современная государственная служба</a:t>
            </a:r>
          </a:p>
          <a:p>
            <a:pPr marL="0" indent="0">
              <a:buNone/>
            </a:pPr>
            <a:r>
              <a:rPr lang="ru-RU" dirty="0"/>
              <a:t>Практикум: прикладной анализ внешней политики России</a:t>
            </a:r>
          </a:p>
          <a:p>
            <a:pPr marL="0" indent="0">
              <a:buNone/>
            </a:pPr>
            <a:r>
              <a:rPr lang="ru-RU" dirty="0"/>
              <a:t>Иностранный язык  (второй)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23837"/>
            <a:ext cx="3024335" cy="46011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Учебные </a:t>
            </a:r>
            <a:br>
              <a:rPr lang="ru-RU" sz="2400" b="1" dirty="0" smtClean="0"/>
            </a:br>
            <a:r>
              <a:rPr lang="ru-RU" sz="2400" b="1" dirty="0" smtClean="0"/>
              <a:t>дисциплины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b="1" dirty="0" smtClean="0"/>
              <a:t>Часть, формируемая участниками образовательных отношений</a:t>
            </a:r>
            <a:endParaRPr lang="ru-RU" sz="2400" b="1" dirty="0"/>
          </a:p>
          <a:p>
            <a:pPr marL="0" indent="0">
              <a:buNone/>
            </a:pPr>
            <a:r>
              <a:rPr lang="ru-RU" b="1" cap="all" dirty="0" smtClean="0"/>
              <a:t>			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Мировые религии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Культуры народов мира</a:t>
            </a:r>
          </a:p>
          <a:p>
            <a:pPr marL="0" indent="0">
              <a:buNone/>
            </a:pPr>
            <a:r>
              <a:rPr lang="ru-RU" dirty="0"/>
              <a:t>Политическая и экономическая география мира</a:t>
            </a:r>
          </a:p>
          <a:p>
            <a:pPr marL="0" indent="0">
              <a:buNone/>
            </a:pPr>
            <a:r>
              <a:rPr lang="ru-RU" dirty="0"/>
              <a:t>Экономическая теория</a:t>
            </a:r>
          </a:p>
          <a:p>
            <a:pPr marL="0" indent="0">
              <a:buNone/>
            </a:pPr>
            <a:r>
              <a:rPr lang="ru-RU" dirty="0"/>
              <a:t>Социология</a:t>
            </a:r>
          </a:p>
          <a:p>
            <a:pPr marL="0" indent="0">
              <a:buNone/>
            </a:pPr>
            <a:r>
              <a:rPr lang="ru-RU" dirty="0"/>
              <a:t>Теория государства и права</a:t>
            </a:r>
          </a:p>
          <a:p>
            <a:pPr marL="0" indent="0">
              <a:buNone/>
            </a:pPr>
            <a:r>
              <a:rPr lang="ru-RU" dirty="0"/>
              <a:t>Экономические и политические процессы в СНГ</a:t>
            </a:r>
          </a:p>
          <a:p>
            <a:pPr marL="0" indent="0">
              <a:buNone/>
            </a:pPr>
            <a:r>
              <a:rPr lang="ru-RU" dirty="0"/>
              <a:t>Политология и политическая теория</a:t>
            </a:r>
          </a:p>
          <a:p>
            <a:pPr marL="0" indent="0">
              <a:buNone/>
            </a:pPr>
            <a:r>
              <a:rPr lang="ru-RU" dirty="0"/>
              <a:t>Современные международные отношения</a:t>
            </a:r>
          </a:p>
          <a:p>
            <a:pPr marL="0" indent="0">
              <a:buNone/>
            </a:pPr>
            <a:r>
              <a:rPr lang="ru-RU" dirty="0"/>
              <a:t>Международное право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Основы </a:t>
            </a:r>
            <a:r>
              <a:rPr lang="ru-RU" dirty="0"/>
              <a:t>международной безопасности</a:t>
            </a:r>
          </a:p>
          <a:p>
            <a:pPr marL="0" indent="0">
              <a:buNone/>
            </a:pPr>
            <a:r>
              <a:rPr lang="ru-RU" dirty="0"/>
              <a:t>Мировая политика</a:t>
            </a:r>
          </a:p>
          <a:p>
            <a:pPr marL="0" indent="0">
              <a:buNone/>
            </a:pPr>
            <a:r>
              <a:rPr lang="ru-RU" dirty="0"/>
              <a:t>Социология международных отношений</a:t>
            </a:r>
          </a:p>
          <a:p>
            <a:pPr marL="0" indent="0">
              <a:buNone/>
            </a:pPr>
            <a:r>
              <a:rPr lang="ru-RU" dirty="0"/>
              <a:t>Международные организации</a:t>
            </a:r>
          </a:p>
          <a:p>
            <a:pPr marL="0" indent="0">
              <a:buNone/>
            </a:pPr>
            <a:r>
              <a:rPr lang="ru-RU" dirty="0"/>
              <a:t>Международные конфликты в 21 веке</a:t>
            </a:r>
          </a:p>
          <a:p>
            <a:pPr marL="0" indent="0">
              <a:buNone/>
            </a:pPr>
            <a:r>
              <a:rPr lang="ru-RU" dirty="0"/>
              <a:t>Международный терроризм и мировое сообщество</a:t>
            </a:r>
          </a:p>
          <a:p>
            <a:pPr marL="0" indent="0">
              <a:buNone/>
            </a:pPr>
            <a:r>
              <a:rPr lang="ru-RU" dirty="0"/>
              <a:t>Современная внешняя политика России</a:t>
            </a:r>
          </a:p>
          <a:p>
            <a:pPr marL="0" indent="0">
              <a:buNone/>
            </a:pPr>
            <a:r>
              <a:rPr lang="ru-RU" dirty="0"/>
              <a:t>Международно-правовая защита прав человека</a:t>
            </a:r>
          </a:p>
          <a:p>
            <a:pPr marL="0" indent="0">
              <a:buNone/>
            </a:pPr>
            <a:r>
              <a:rPr lang="ru-RU" dirty="0"/>
              <a:t>Иностранный язык профессиональной деятельности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23837"/>
            <a:ext cx="3024335" cy="46011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Элективные дисциплины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7728" y="864108"/>
            <a:ext cx="8136904" cy="5120640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Русский </a:t>
            </a:r>
            <a:r>
              <a:rPr lang="ru-RU" dirty="0"/>
              <a:t>язык и культура речи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международников</a:t>
            </a:r>
          </a:p>
          <a:p>
            <a:pPr marL="0" indent="0">
              <a:buNone/>
            </a:pPr>
            <a:r>
              <a:rPr lang="ru-RU" dirty="0"/>
              <a:t>Культура речевого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профессионального общения</a:t>
            </a:r>
          </a:p>
          <a:p>
            <a:pPr marL="0" indent="0">
              <a:buNone/>
            </a:pPr>
            <a:r>
              <a:rPr lang="ru-RU" dirty="0" smtClean="0"/>
              <a:t>Основы </a:t>
            </a:r>
            <a:r>
              <a:rPr lang="ru-RU" dirty="0"/>
              <a:t>национальной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безопасности России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Общегражданский </a:t>
            </a:r>
            <a:r>
              <a:rPr lang="ru-RU" dirty="0"/>
              <a:t>этикет</a:t>
            </a:r>
          </a:p>
          <a:p>
            <a:pPr marL="0" indent="0">
              <a:buNone/>
            </a:pPr>
            <a:r>
              <a:rPr lang="ru-RU" dirty="0" smtClean="0"/>
              <a:t>Социально-политическое </a:t>
            </a:r>
            <a:r>
              <a:rPr lang="ru-RU" dirty="0"/>
              <a:t>движение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странах </a:t>
            </a:r>
            <a:r>
              <a:rPr lang="ru-RU" dirty="0"/>
              <a:t>Евроатлантического региона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Латинской Америки в XXI веке</a:t>
            </a:r>
          </a:p>
          <a:p>
            <a:pPr marL="0" indent="0">
              <a:buNone/>
            </a:pPr>
            <a:r>
              <a:rPr lang="ru-RU" dirty="0"/>
              <a:t>Социально-политическое движение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странах Востока  в XXI веке</a:t>
            </a:r>
          </a:p>
          <a:p>
            <a:pPr marL="0" indent="0">
              <a:buNone/>
            </a:pPr>
            <a:r>
              <a:rPr lang="ru-RU" dirty="0" smtClean="0"/>
              <a:t>Россия </a:t>
            </a:r>
            <a:r>
              <a:rPr lang="ru-RU" dirty="0"/>
              <a:t>в глобальной политике</a:t>
            </a:r>
          </a:p>
          <a:p>
            <a:pPr marL="0" indent="0">
              <a:buNone/>
            </a:pPr>
            <a:r>
              <a:rPr lang="ru-RU" dirty="0"/>
              <a:t>Современные политические </a:t>
            </a:r>
            <a:r>
              <a:rPr lang="ru-RU" dirty="0" smtClean="0"/>
              <a:t>течения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Дипломатический протокол </a:t>
            </a:r>
            <a:br>
              <a:rPr lang="ru-RU" dirty="0"/>
            </a:br>
            <a:r>
              <a:rPr lang="ru-RU" dirty="0"/>
              <a:t>и деловой этикет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Проблемы ограничения вооружения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разоружения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Региональная </a:t>
            </a:r>
            <a:r>
              <a:rPr lang="ru-RU" dirty="0"/>
              <a:t>безопасность</a:t>
            </a:r>
          </a:p>
          <a:p>
            <a:pPr marL="0" indent="0">
              <a:buNone/>
            </a:pPr>
            <a:r>
              <a:rPr lang="ru-RU" dirty="0"/>
              <a:t>Проблема устойчивого </a:t>
            </a:r>
            <a:r>
              <a:rPr lang="ru-RU" dirty="0" smtClean="0"/>
              <a:t>развития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современном </a:t>
            </a:r>
            <a:r>
              <a:rPr lang="ru-RU" dirty="0" smtClean="0"/>
              <a:t>мире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Теория и практика переговорного процесса</a:t>
            </a:r>
          </a:p>
          <a:p>
            <a:pPr marL="0" indent="0">
              <a:buNone/>
            </a:pPr>
            <a:r>
              <a:rPr lang="ru-RU" dirty="0"/>
              <a:t>Дипломатическая и консульская служба России в XX-XXI вв.</a:t>
            </a:r>
          </a:p>
          <a:p>
            <a:pPr marL="0" indent="0">
              <a:buNone/>
            </a:pPr>
            <a:r>
              <a:rPr lang="ru-RU" dirty="0" smtClean="0"/>
              <a:t>Региональные </a:t>
            </a:r>
            <a:r>
              <a:rPr lang="ru-RU" dirty="0"/>
              <a:t>процессы в Евроатлантическом регионе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Латинской Америке</a:t>
            </a:r>
          </a:p>
          <a:p>
            <a:pPr marL="0" indent="0">
              <a:buNone/>
            </a:pPr>
            <a:r>
              <a:rPr lang="ru-RU" dirty="0"/>
              <a:t>Региональные процессы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Ближнем Востоке, АТР</a:t>
            </a:r>
          </a:p>
          <a:p>
            <a:pPr marL="0" indent="0">
              <a:buNone/>
            </a:pPr>
            <a:r>
              <a:rPr lang="ru-RU" dirty="0"/>
              <a:t>Элективные дисциплины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физической культуре и спорту</a:t>
            </a:r>
          </a:p>
          <a:p>
            <a:pPr marL="0" indent="0">
              <a:buNone/>
            </a:pPr>
            <a:r>
              <a:rPr lang="ru-RU" dirty="0"/>
              <a:t>Общая физическая подготовка</a:t>
            </a:r>
          </a:p>
          <a:p>
            <a:pPr marL="0" indent="0">
              <a:buNone/>
            </a:pPr>
            <a:r>
              <a:rPr lang="ru-RU" dirty="0"/>
              <a:t>Спортивные секции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23837"/>
            <a:ext cx="3024335" cy="46011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Факультативы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3752" y="1052736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Внешняя </a:t>
            </a:r>
            <a:r>
              <a:rPr lang="ru-RU" dirty="0"/>
              <a:t>политика современной Франции</a:t>
            </a:r>
          </a:p>
          <a:p>
            <a:pPr marL="0" indent="0">
              <a:buNone/>
            </a:pPr>
            <a:r>
              <a:rPr lang="ru-RU" dirty="0"/>
              <a:t>Международные отношения в АТР</a:t>
            </a:r>
          </a:p>
          <a:p>
            <a:pPr marL="0" indent="0">
              <a:buNone/>
            </a:pPr>
            <a:r>
              <a:rPr lang="ru-RU" dirty="0"/>
              <a:t>Международные отношения в Центральной Азии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78785" cy="46011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Материально-технические условия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реализации программы бакалавриата в Академии имеются специальные помещения для проведения занятий лекционного типа, занятий семинарского типа, групповых и индивидуальных консультаций, текущего контроля и промежуточной аттестации, а также помещения для самостоятельной работы и помещения для хранения и профилактического обслуживания оборудования.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Специальные </a:t>
            </a:r>
            <a:r>
              <a:rPr lang="ru-RU" dirty="0"/>
              <a:t>помещения укомплектованы специализированной мебелью и техническими средствами обучения, служащими для представления информации большой аудитории.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7344816" cy="3094560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Федеральное государственное бюджетное образовательное учреждение высшего образования</a:t>
            </a:r>
            <a:br>
              <a:rPr lang="ru-RU" sz="2700" b="1" dirty="0"/>
            </a:br>
            <a:r>
              <a:rPr lang="ru-RU" sz="2700" b="1" dirty="0"/>
              <a:t> </a:t>
            </a:r>
            <a:br>
              <a:rPr lang="ru-RU" sz="2700" b="1" dirty="0"/>
            </a:br>
            <a:r>
              <a:rPr lang="ru-RU" sz="2700" b="1" dirty="0"/>
              <a:t>«Дипломатическая академия Министерства иностранных дел Российской Федерации»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>Факультет «Международные </a:t>
            </a:r>
            <a:r>
              <a:rPr lang="ru-RU" sz="2400" dirty="0" smtClean="0"/>
              <a:t>отношения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и</a:t>
            </a:r>
            <a:r>
              <a:rPr lang="en-US" sz="2400" dirty="0" smtClean="0"/>
              <a:t> </a:t>
            </a:r>
            <a:r>
              <a:rPr lang="ru-RU" sz="2400" dirty="0" smtClean="0"/>
              <a:t>международное </a:t>
            </a:r>
            <a:r>
              <a:rPr lang="ru-RU" sz="2400" dirty="0"/>
              <a:t>право»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368" y="4941168"/>
            <a:ext cx="6818244" cy="115212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41.03.05 «Международные отношения»</a:t>
            </a:r>
            <a:endParaRPr lang="ru-RU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07368" y="6309320"/>
            <a:ext cx="6818244" cy="764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0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Руководитель программы: д.и.н., профессор Т.В. Каширина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23837"/>
            <a:ext cx="3024335" cy="46011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Библиотека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Библиотечный фонд </a:t>
            </a:r>
            <a:r>
              <a:rPr lang="ru-RU" dirty="0" smtClean="0"/>
              <a:t>в полной мере укомплектован печатными изданиями, необходимыми для прохождения программы бакалавриата. </a:t>
            </a:r>
          </a:p>
          <a:p>
            <a:pPr marL="0" indent="0">
              <a:buNone/>
            </a:pPr>
            <a:r>
              <a:rPr lang="ru-RU" dirty="0" smtClean="0"/>
              <a:t>Академия </a:t>
            </a:r>
            <a:r>
              <a:rPr lang="ru-RU" dirty="0"/>
              <a:t>обеспечена необходимым комплектом лицензионного программного </a:t>
            </a:r>
            <a:r>
              <a:rPr lang="ru-RU" dirty="0" smtClean="0"/>
              <a:t>обеспечения.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Электронно-библиотечная </a:t>
            </a:r>
            <a:r>
              <a:rPr lang="ru-RU" dirty="0"/>
              <a:t>система (электронная библиотека)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электронная информационно-образовательная среда обеспечивают </a:t>
            </a:r>
            <a:r>
              <a:rPr lang="ru-RU" dirty="0" smtClean="0"/>
              <a:t>единовременный </a:t>
            </a:r>
            <a:r>
              <a:rPr lang="ru-RU" dirty="0"/>
              <a:t>доступ не менее 25 процентов обучающихся по данному направлению подготовки.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23837"/>
            <a:ext cx="3024335" cy="4601183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/>
              <a:t>Формы </a:t>
            </a:r>
            <a:br>
              <a:rPr lang="ru-RU" sz="2400" b="1" dirty="0" smtClean="0"/>
            </a:br>
            <a:r>
              <a:rPr lang="ru-RU" sz="2400" b="1" dirty="0" smtClean="0"/>
              <a:t>научной работы</a:t>
            </a:r>
            <a:br>
              <a:rPr lang="ru-RU" sz="2400" b="1" dirty="0" smtClean="0"/>
            </a:br>
            <a:r>
              <a:rPr lang="ru-RU" sz="2400" b="1" dirty="0" smtClean="0"/>
              <a:t>в ДА МИД РФ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/>
              <a:t>Выполнение </a:t>
            </a:r>
            <a:r>
              <a:rPr lang="ru-RU" dirty="0"/>
              <a:t>Плана-заказа МИД России на подготовку аналитических материалов по актуальным вопросам российской внешней политики, мирового политического процесса и международных </a:t>
            </a:r>
            <a:r>
              <a:rPr lang="ru-RU" dirty="0" smtClean="0"/>
              <a:t>отношений.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Написание учебников, учебных пособий, монографий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научных </a:t>
            </a:r>
            <a:r>
              <a:rPr lang="ru-RU" dirty="0" smtClean="0"/>
              <a:t>статей.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Проведение научных форумов (конференций, симпозиумов, </a:t>
            </a:r>
            <a:r>
              <a:rPr lang="ru-RU" dirty="0" smtClean="0"/>
              <a:t>ситуационных анализов</a:t>
            </a:r>
            <a:r>
              <a:rPr lang="ru-RU" dirty="0"/>
              <a:t>, круглых столов</a:t>
            </a:r>
            <a:r>
              <a:rPr lang="ru-RU" dirty="0" smtClean="0"/>
              <a:t>).</a:t>
            </a:r>
            <a:endParaRPr lang="ru-RU" dirty="0"/>
          </a:p>
          <a:p>
            <a:pPr marL="0" lvl="0" indent="0">
              <a:buNone/>
            </a:pPr>
            <a:r>
              <a:rPr lang="en-US" dirty="0" err="1"/>
              <a:t>Обучение</a:t>
            </a:r>
            <a:r>
              <a:rPr lang="en-US" dirty="0"/>
              <a:t> в </a:t>
            </a:r>
            <a:r>
              <a:rPr lang="en-US" dirty="0" err="1" smtClean="0"/>
              <a:t>аспирантуре</a:t>
            </a:r>
            <a:r>
              <a:rPr lang="en-US" dirty="0" smtClean="0"/>
              <a:t>/</a:t>
            </a:r>
            <a:r>
              <a:rPr lang="en-US" dirty="0" err="1" smtClean="0"/>
              <a:t>докторантуре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23837"/>
            <a:ext cx="3024335" cy="46011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Научные конференции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1744" y="908720"/>
            <a:ext cx="4032448" cy="268157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208" y="2564904"/>
            <a:ext cx="3674705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1744" y="3789040"/>
            <a:ext cx="4032448" cy="2681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23837"/>
            <a:ext cx="3024335" cy="46011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Студенческая жизнь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6200" y="2276872"/>
            <a:ext cx="3672408" cy="245236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787" y="3789040"/>
            <a:ext cx="3581357" cy="23756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1744" y="836712"/>
            <a:ext cx="3600400" cy="2408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23837"/>
            <a:ext cx="3024335" cy="4601183"/>
          </a:xfrm>
        </p:spPr>
        <p:txBody>
          <a:bodyPr>
            <a:normAutofit/>
          </a:bodyPr>
          <a:lstStyle/>
          <a:p>
            <a:r>
              <a:rPr lang="ru-RU" sz="2400" b="1" dirty="0"/>
              <a:t>Университетские </a:t>
            </a:r>
            <a:r>
              <a:rPr lang="ru-RU" sz="2400" b="1" dirty="0" smtClean="0"/>
              <a:t>субботы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5880" y="1484784"/>
            <a:ext cx="4968552" cy="3728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23843"/>
            <a:ext cx="3024336" cy="4601183"/>
          </a:xfrm>
        </p:spPr>
        <p:txBody>
          <a:bodyPr>
            <a:normAutofit/>
          </a:bodyPr>
          <a:lstStyle/>
          <a:p>
            <a:r>
              <a:rPr lang="ru-RU" sz="2800" b="1" dirty="0"/>
              <a:t>Основная информация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Целевая аудитория:</a:t>
            </a:r>
            <a:r>
              <a:rPr lang="ru-RU" dirty="0"/>
              <a:t> выпускники общеобразовательных школ, профессиональных средних учебных заведений. </a:t>
            </a:r>
          </a:p>
          <a:p>
            <a:pPr marL="0" indent="0">
              <a:buNone/>
            </a:pPr>
            <a:r>
              <a:rPr lang="ru-RU" b="1" dirty="0" smtClean="0"/>
              <a:t>Продолжительность </a:t>
            </a:r>
            <a:r>
              <a:rPr lang="ru-RU" b="1" dirty="0"/>
              <a:t>обучения:</a:t>
            </a:r>
            <a:r>
              <a:rPr lang="ru-RU" dirty="0"/>
              <a:t> 4 </a:t>
            </a:r>
            <a:r>
              <a:rPr lang="ru-RU" dirty="0" smtClean="0"/>
              <a:t>года.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Форма </a:t>
            </a:r>
            <a:r>
              <a:rPr lang="ru-RU" b="1" dirty="0"/>
              <a:t>обучения:</a:t>
            </a:r>
            <a:r>
              <a:rPr lang="ru-RU" dirty="0"/>
              <a:t> очная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Обучение </a:t>
            </a:r>
            <a:r>
              <a:rPr lang="ru-RU" dirty="0" smtClean="0"/>
              <a:t>на </a:t>
            </a:r>
            <a:r>
              <a:rPr lang="ru-RU" dirty="0"/>
              <a:t>бюджетной и договорной </a:t>
            </a:r>
            <a:r>
              <a:rPr lang="ru-RU" dirty="0" smtClean="0"/>
              <a:t>основе.</a:t>
            </a:r>
          </a:p>
          <a:p>
            <a:pPr marL="0" indent="0">
              <a:buNone/>
            </a:pPr>
            <a:r>
              <a:rPr lang="ru-RU" b="1" dirty="0" smtClean="0"/>
              <a:t>Профиль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smtClean="0"/>
              <a:t>международные </a:t>
            </a:r>
            <a:r>
              <a:rPr lang="ru-RU" dirty="0"/>
              <a:t>отношения и внешняя </a:t>
            </a:r>
            <a:r>
              <a:rPr lang="ru-RU" dirty="0" smtClean="0"/>
              <a:t>политика.</a:t>
            </a:r>
          </a:p>
          <a:p>
            <a:pPr marL="0" indent="0">
              <a:buNone/>
            </a:pPr>
            <a:r>
              <a:rPr lang="ru-RU" b="1" dirty="0" smtClean="0"/>
              <a:t>Квалификация </a:t>
            </a:r>
            <a:r>
              <a:rPr lang="ru-RU" b="1" dirty="0"/>
              <a:t>выпускника:</a:t>
            </a:r>
            <a:r>
              <a:rPr lang="ru-RU" dirty="0"/>
              <a:t> бакалавр по направлению «Международные отношения</a:t>
            </a:r>
            <a:r>
              <a:rPr lang="ru-RU" dirty="0" smtClean="0"/>
              <a:t>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9" y="1123843"/>
            <a:ext cx="3024335" cy="4601183"/>
          </a:xfrm>
        </p:spPr>
        <p:txBody>
          <a:bodyPr>
            <a:normAutofit/>
          </a:bodyPr>
          <a:lstStyle/>
          <a:p>
            <a:r>
              <a:rPr lang="ru-RU" sz="2400" b="1" dirty="0"/>
              <a:t>Область</a:t>
            </a:r>
            <a:br>
              <a:rPr lang="ru-RU" sz="2400" b="1" dirty="0"/>
            </a:br>
            <a:r>
              <a:rPr lang="ru-RU" sz="2400" b="1" dirty="0"/>
              <a:t>профессиональной деятельности выпускников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Международные политические, экономические, научно-технические, военно- политические, гуманитарные</a:t>
            </a:r>
            <a:r>
              <a:rPr lang="ru-RU" dirty="0"/>
              <a:t>, идеологические </a:t>
            </a:r>
            <a:r>
              <a:rPr lang="ru-RU" dirty="0" smtClean="0"/>
              <a:t>отношения;</a:t>
            </a:r>
          </a:p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егулирование</a:t>
            </a:r>
            <a:r>
              <a:rPr lang="ru-RU" dirty="0"/>
              <a:t>	</a:t>
            </a:r>
            <a:r>
              <a:rPr lang="ru-RU" dirty="0" smtClean="0"/>
              <a:t>глобальных</a:t>
            </a:r>
            <a:r>
              <a:rPr lang="en-US" dirty="0" smtClean="0"/>
              <a:t> </a:t>
            </a:r>
            <a:r>
              <a:rPr lang="ru-RU" dirty="0" smtClean="0"/>
              <a:t>политических, экономических,</a:t>
            </a:r>
            <a:r>
              <a:rPr lang="en-US" dirty="0" smtClean="0"/>
              <a:t> </a:t>
            </a:r>
            <a:r>
              <a:rPr lang="ru-RU" dirty="0" smtClean="0"/>
              <a:t>военных</a:t>
            </a:r>
            <a:r>
              <a:rPr lang="ru-RU" dirty="0"/>
              <a:t>, экологических, культурно-идеологических и иных процессов;</a:t>
            </a:r>
          </a:p>
          <a:p>
            <a:pPr marL="0" indent="0">
              <a:buNone/>
            </a:pPr>
            <a:r>
              <a:rPr lang="ru-RU" dirty="0"/>
              <a:t>М</a:t>
            </a:r>
            <a:r>
              <a:rPr lang="ru-RU" dirty="0" smtClean="0"/>
              <a:t>еждународные </a:t>
            </a:r>
            <a:r>
              <a:rPr lang="ru-RU" dirty="0"/>
              <a:t>связи в области культуры, науки 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и </a:t>
            </a:r>
            <a:r>
              <a:rPr lang="ru-RU" dirty="0"/>
              <a:t>образования; дипломатию и внешнюю политику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Российской </a:t>
            </a:r>
            <a:r>
              <a:rPr lang="ru-RU" dirty="0"/>
              <a:t>Федерации;</a:t>
            </a:r>
          </a:p>
          <a:p>
            <a:pPr marL="0" indent="0">
              <a:buNone/>
            </a:pPr>
            <a:r>
              <a:rPr lang="ru-RU" dirty="0"/>
              <a:t>Т</a:t>
            </a:r>
            <a:r>
              <a:rPr lang="ru-RU" dirty="0" smtClean="0"/>
              <a:t>рансграничные </a:t>
            </a:r>
            <a:r>
              <a:rPr lang="ru-RU" dirty="0"/>
              <a:t>связи российских регионов;</a:t>
            </a:r>
          </a:p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сновы </a:t>
            </a:r>
            <a:r>
              <a:rPr lang="ru-RU" dirty="0"/>
              <a:t>анализа современных глобальных проблем и процессов;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ысшее </a:t>
            </a:r>
            <a:r>
              <a:rPr lang="ru-RU" dirty="0"/>
              <a:t>образование в сфере международных отношений, мировой политики и комплексного обеспечения международной безопасности.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23843"/>
            <a:ext cx="3024337" cy="4601183"/>
          </a:xfrm>
        </p:spPr>
        <p:txBody>
          <a:bodyPr>
            <a:normAutofit/>
          </a:bodyPr>
          <a:lstStyle/>
          <a:p>
            <a:r>
              <a:rPr lang="ru-RU" sz="2400" b="1" dirty="0"/>
              <a:t>Объекты профессиональной деятельности выпускников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5760" y="980728"/>
            <a:ext cx="73152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</a:t>
            </a:r>
            <a:r>
              <a:rPr lang="ru-RU" dirty="0" smtClean="0"/>
              <a:t>осударственные </a:t>
            </a:r>
            <a:r>
              <a:rPr lang="ru-RU" dirty="0"/>
              <a:t>ведомства, федеральные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</a:t>
            </a:r>
            <a:r>
              <a:rPr lang="ru-RU" dirty="0"/>
              <a:t>региональные органы государственной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власти </a:t>
            </a:r>
            <a:r>
              <a:rPr lang="ru-RU" dirty="0"/>
              <a:t>и </a:t>
            </a:r>
            <a:r>
              <a:rPr lang="ru-RU" dirty="0" smtClean="0"/>
              <a:t>управления;</a:t>
            </a:r>
          </a:p>
          <a:p>
            <a:pPr marL="0" indent="0">
              <a:buNone/>
            </a:pPr>
            <a:r>
              <a:rPr lang="ru-RU" dirty="0"/>
              <a:t>М</a:t>
            </a:r>
            <a:r>
              <a:rPr lang="ru-RU" dirty="0" smtClean="0"/>
              <a:t>еждународные </a:t>
            </a:r>
            <a:r>
              <a:rPr lang="ru-RU" dirty="0"/>
              <a:t>организации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оссийские </a:t>
            </a:r>
            <a:r>
              <a:rPr lang="ru-RU" dirty="0"/>
              <a:t>и зарубежные бизнес-структуры,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некоммерческие и </a:t>
            </a:r>
            <a:r>
              <a:rPr lang="ru-RU" dirty="0"/>
              <a:t>общественные организации, поддерживающие международные связи или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занимающиеся международной проблематикой;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едакции </a:t>
            </a:r>
            <a:r>
              <a:rPr lang="ru-RU" dirty="0"/>
              <a:t>средств массовой </a:t>
            </a:r>
            <a:r>
              <a:rPr lang="ru-RU" dirty="0" smtClean="0"/>
              <a:t>информации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Образовательные организации</a:t>
            </a:r>
            <a:r>
              <a:rPr lang="en-US" dirty="0"/>
              <a:t> </a:t>
            </a:r>
            <a:r>
              <a:rPr lang="ru-RU" dirty="0" smtClean="0"/>
              <a:t>высшего образования</a:t>
            </a:r>
            <a:r>
              <a:rPr lang="ru-RU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международной</a:t>
            </a:r>
            <a:r>
              <a:rPr lang="ru-RU" dirty="0"/>
              <a:t> </a:t>
            </a:r>
            <a:r>
              <a:rPr lang="ru-RU" dirty="0" smtClean="0"/>
              <a:t>проблематикой, академические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научно-исследовательские организации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международного </a:t>
            </a:r>
            <a:r>
              <a:rPr lang="ru-RU" dirty="0"/>
              <a:t>профиля.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9" y="1123843"/>
            <a:ext cx="3024336" cy="4601183"/>
          </a:xfrm>
        </p:spPr>
        <p:txBody>
          <a:bodyPr>
            <a:normAutofit/>
          </a:bodyPr>
          <a:lstStyle/>
          <a:p>
            <a:r>
              <a:rPr lang="ru-RU" sz="2400" b="1" dirty="0"/>
              <a:t>Профессиональная деятельность выпускников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3752" y="1052736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Студенты Дипломатической академии приобретают навыки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для ведения дипломатической, экспертно-аналитической, научно-исследовательской работы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23843"/>
            <a:ext cx="3024336" cy="4601183"/>
          </a:xfrm>
        </p:spPr>
        <p:txBody>
          <a:bodyPr>
            <a:normAutofit/>
          </a:bodyPr>
          <a:lstStyle/>
          <a:p>
            <a:r>
              <a:rPr lang="ru-RU" sz="2400" b="1" dirty="0"/>
              <a:t>Профессиональные задачи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Дипломатическая работа</a:t>
            </a:r>
            <a:endParaRPr lang="ru-RU" sz="2400" dirty="0"/>
          </a:p>
          <a:p>
            <a:pPr marL="0" indent="0">
              <a:buNone/>
            </a:pPr>
            <a:r>
              <a:rPr lang="ru-RU" dirty="0" smtClean="0">
                <a:solidFill>
                  <a:srgbClr val="0F6FC6"/>
                </a:solidFill>
              </a:rPr>
              <a:t>1. </a:t>
            </a:r>
            <a:r>
              <a:rPr lang="ru-RU" dirty="0" smtClean="0"/>
              <a:t>Ведение </a:t>
            </a:r>
            <a:r>
              <a:rPr lang="ru-RU" dirty="0"/>
              <a:t>дипломатической переписки, подготовка заключения международных договоров, в том числе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иностранных </a:t>
            </a:r>
            <a:r>
              <a:rPr lang="ru-RU" dirty="0" smtClean="0"/>
              <a:t>языках.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F6FC6"/>
                </a:solidFill>
              </a:rPr>
              <a:t>2. </a:t>
            </a:r>
            <a:r>
              <a:rPr lang="ru-RU" dirty="0" smtClean="0"/>
              <a:t>Владение </a:t>
            </a:r>
            <a:r>
              <a:rPr lang="ru-RU" dirty="0"/>
              <a:t>навыками коммуникации в ходе </a:t>
            </a:r>
            <a:r>
              <a:rPr lang="ru-RU" dirty="0" smtClean="0"/>
              <a:t>переговоров.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F6FC6"/>
                </a:solidFill>
              </a:rPr>
              <a:t>3. </a:t>
            </a:r>
            <a:r>
              <a:rPr lang="ru-RU" dirty="0" smtClean="0"/>
              <a:t>Ориентирование в способах и методах многосторонней </a:t>
            </a:r>
            <a:br>
              <a:rPr lang="ru-RU" dirty="0" smtClean="0"/>
            </a:br>
            <a:r>
              <a:rPr lang="ru-RU" dirty="0" smtClean="0"/>
              <a:t>и интеграционной дипломатии для решения </a:t>
            </a:r>
            <a:br>
              <a:rPr lang="ru-RU" dirty="0" smtClean="0"/>
            </a:br>
            <a:r>
              <a:rPr lang="ru-RU" dirty="0" smtClean="0"/>
              <a:t>профессиональных задач.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F6FC6"/>
                </a:solidFill>
              </a:rPr>
              <a:t>4. </a:t>
            </a:r>
            <a:r>
              <a:rPr lang="ru-RU" dirty="0"/>
              <a:t>С</a:t>
            </a:r>
            <a:r>
              <a:rPr lang="ru-RU" dirty="0" smtClean="0"/>
              <a:t>пособность </a:t>
            </a:r>
            <a:r>
              <a:rPr lang="ru-RU" dirty="0"/>
              <a:t>эффективно обосновывать применение дипломатических методов решения сложных международных ситуаций по сравнению с военными и другими </a:t>
            </a:r>
            <a:r>
              <a:rPr lang="ru-RU" dirty="0" smtClean="0"/>
              <a:t>способами.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23837"/>
            <a:ext cx="3024335" cy="46011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Профессиональные задачи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3752" y="980728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Экспертно-аналитическая работа</a:t>
            </a:r>
            <a:endParaRPr lang="ru-RU" sz="2400" dirty="0"/>
          </a:p>
          <a:p>
            <a:pPr marL="0" indent="0">
              <a:buNone/>
            </a:pPr>
            <a:r>
              <a:rPr lang="ru-RU" dirty="0">
                <a:solidFill>
                  <a:srgbClr val="0F6FC6"/>
                </a:solidFill>
              </a:rPr>
              <a:t>1. </a:t>
            </a:r>
            <a:r>
              <a:rPr lang="ru-RU" dirty="0" smtClean="0"/>
              <a:t>Определение степени влияния проблем международных отношений, международной и региональной безопасности </a:t>
            </a:r>
            <a:br>
              <a:rPr lang="ru-RU" dirty="0" smtClean="0"/>
            </a:br>
            <a:r>
              <a:rPr lang="ru-RU" dirty="0" smtClean="0"/>
              <a:t>на национальную безопасность России.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F6FC6"/>
                </a:solidFill>
              </a:rPr>
              <a:t>2. </a:t>
            </a:r>
            <a:r>
              <a:rPr lang="ru-RU" dirty="0" smtClean="0"/>
              <a:t>Прогнозирование результатов влияния проблем международных отношений, международной и региональной безопасности на национальную безопасность России.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F6FC6"/>
                </a:solidFill>
              </a:rPr>
              <a:t>3. </a:t>
            </a:r>
            <a:r>
              <a:rPr lang="ru-RU" dirty="0" smtClean="0"/>
              <a:t>Формулирование критериев </a:t>
            </a:r>
            <a:r>
              <a:rPr lang="ru-RU" dirty="0"/>
              <a:t>оценок различных международных </a:t>
            </a:r>
            <a:r>
              <a:rPr lang="ru-RU" dirty="0" smtClean="0"/>
              <a:t>ситуаций.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F6FC6"/>
                </a:solidFill>
              </a:rPr>
              <a:t>4. </a:t>
            </a:r>
            <a:r>
              <a:rPr lang="ru-RU" dirty="0" smtClean="0"/>
              <a:t>Выделение эффективных методов </a:t>
            </a:r>
            <a:r>
              <a:rPr lang="ru-RU" dirty="0"/>
              <a:t>прикладного анализа международных </a:t>
            </a:r>
            <a:r>
              <a:rPr lang="ru-RU" dirty="0" smtClean="0"/>
              <a:t>ситуаций.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F6FC6"/>
                </a:solidFill>
              </a:rPr>
              <a:t>5. </a:t>
            </a:r>
            <a:r>
              <a:rPr lang="ru-RU" dirty="0"/>
              <a:t>Г</a:t>
            </a:r>
            <a:r>
              <a:rPr lang="ru-RU" dirty="0" smtClean="0"/>
              <a:t>отовность </a:t>
            </a:r>
            <a:r>
              <a:rPr lang="ru-RU" dirty="0"/>
              <a:t>выполнять </a:t>
            </a:r>
            <a:r>
              <a:rPr lang="ru-RU" dirty="0" smtClean="0"/>
              <a:t>экспертно-аналитические </a:t>
            </a:r>
            <a:br>
              <a:rPr lang="ru-RU" dirty="0" smtClean="0"/>
            </a:br>
            <a:r>
              <a:rPr lang="ru-RU" dirty="0" smtClean="0"/>
              <a:t>функции в </a:t>
            </a:r>
            <a:r>
              <a:rPr lang="ru-RU" dirty="0"/>
              <a:t>МИД РФ, других государственных органах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аналитических центрах.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23837"/>
            <a:ext cx="3024335" cy="46011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Профессиональные задачи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3752" y="908720"/>
            <a:ext cx="7315200" cy="512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/>
              <a:t>Научно-исследовательская работа</a:t>
            </a:r>
          </a:p>
          <a:p>
            <a:pPr marL="0" indent="0">
              <a:buNone/>
            </a:pPr>
            <a:r>
              <a:rPr lang="ru-RU" dirty="0">
                <a:solidFill>
                  <a:srgbClr val="0F6FC6"/>
                </a:solidFill>
              </a:rPr>
              <a:t>1. </a:t>
            </a:r>
            <a:r>
              <a:rPr lang="ru-RU" dirty="0" smtClean="0"/>
              <a:t>Определение влияния исторических, культурных, географических, экономических, политических, правовых аспектов на систему международных отношений.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F6FC6"/>
                </a:solidFill>
              </a:rPr>
              <a:t>2. </a:t>
            </a:r>
            <a:r>
              <a:rPr lang="ru-RU" dirty="0"/>
              <a:t>П</a:t>
            </a:r>
            <a:r>
              <a:rPr lang="ru-RU" dirty="0" smtClean="0"/>
              <a:t>онимание международных отношений, как сложного </a:t>
            </a:r>
            <a:br>
              <a:rPr lang="ru-RU" dirty="0" smtClean="0"/>
            </a:br>
            <a:r>
              <a:rPr lang="ru-RU" dirty="0" smtClean="0"/>
              <a:t>и многогранного механизма.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F6FC6"/>
                </a:solidFill>
              </a:rPr>
              <a:t>3. </a:t>
            </a:r>
            <a:r>
              <a:rPr lang="ru-RU" dirty="0" smtClean="0"/>
              <a:t>Эффективное применение методологии научного анализа системы международных отношений для решения </a:t>
            </a:r>
            <a:br>
              <a:rPr lang="ru-RU" dirty="0" smtClean="0"/>
            </a:br>
            <a:r>
              <a:rPr lang="ru-RU" dirty="0" smtClean="0"/>
              <a:t>научно-исследовательских и профессиональных задач.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F6FC6"/>
                </a:solidFill>
              </a:rPr>
              <a:t>4. </a:t>
            </a:r>
            <a:r>
              <a:rPr lang="ru-RU" dirty="0" smtClean="0"/>
              <a:t>Формулирование научно обоснованных прогнозов развития международных отношений.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F6FC6"/>
                </a:solidFill>
              </a:rPr>
              <a:t>5. </a:t>
            </a:r>
            <a:r>
              <a:rPr lang="ru-RU" dirty="0"/>
              <a:t>В</a:t>
            </a:r>
            <a:r>
              <a:rPr lang="ru-RU" dirty="0" smtClean="0"/>
              <a:t>ыполнение </a:t>
            </a:r>
            <a:r>
              <a:rPr lang="ru-RU" dirty="0"/>
              <a:t>функций исполнителей со знанием иностранного языка в профессиональной работе управлений, отделов, секторов и групп развития международных научных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связей в </a:t>
            </a:r>
            <a:r>
              <a:rPr lang="ru-RU" dirty="0"/>
              <a:t>государственных учреждениях, корпорациях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неправительственных организациях.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654147" cy="41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210</TotalTime>
  <Words>503</Words>
  <Application>Microsoft Office PowerPoint</Application>
  <PresentationFormat>Произвольный</PresentationFormat>
  <Paragraphs>163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Рамка</vt:lpstr>
      <vt:lpstr>Слайд 1</vt:lpstr>
      <vt:lpstr>Федеральное государственное бюджетное образовательное учреждение высшего образования   «Дипломатическая академия Министерства иностранных дел Российской Федерации»   Факультет «Международные отношения и международное право» </vt:lpstr>
      <vt:lpstr>Основная информация</vt:lpstr>
      <vt:lpstr>Область профессиональной деятельности выпускников</vt:lpstr>
      <vt:lpstr>Объекты профессиональной деятельности выпускников </vt:lpstr>
      <vt:lpstr>Профессиональная деятельность выпускников</vt:lpstr>
      <vt:lpstr>Профессиональные задачи</vt:lpstr>
      <vt:lpstr>Профессиональные задачи</vt:lpstr>
      <vt:lpstr>Профессиональные задачи</vt:lpstr>
      <vt:lpstr>Преимущества</vt:lpstr>
      <vt:lpstr>Выпускники  ДА МИД РФ</vt:lpstr>
      <vt:lpstr>Кадровый состав</vt:lpstr>
      <vt:lpstr>Кафедра международных отношений</vt:lpstr>
      <vt:lpstr>Руководство  кафедр факультета «Международные отношения  и международное право»</vt:lpstr>
      <vt:lpstr>Учебные  дисциплины</vt:lpstr>
      <vt:lpstr>Учебные  дисциплины</vt:lpstr>
      <vt:lpstr>Элективные дисциплины</vt:lpstr>
      <vt:lpstr>Факультативы</vt:lpstr>
      <vt:lpstr>Материально-технические условия</vt:lpstr>
      <vt:lpstr>Библиотека</vt:lpstr>
      <vt:lpstr> Формы  научной работы в ДА МИД РФ </vt:lpstr>
      <vt:lpstr>Научные конференции</vt:lpstr>
      <vt:lpstr>Студенческая жизнь</vt:lpstr>
      <vt:lpstr>Университетские субботы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отношения и внешняя политика</dc:title>
  <dc:creator>Татьяна</dc:creator>
  <cp:lastModifiedBy>Татьяна</cp:lastModifiedBy>
  <cp:revision>35</cp:revision>
  <dcterms:created xsi:type="dcterms:W3CDTF">2020-05-07T17:21:37Z</dcterms:created>
  <dcterms:modified xsi:type="dcterms:W3CDTF">2020-05-11T16:59:37Z</dcterms:modified>
</cp:coreProperties>
</file>