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59">
          <p15:clr>
            <a:srgbClr val="A4A3A4"/>
          </p15:clr>
        </p15:guide>
        <p15:guide id="3" orient="horz" pos="816">
          <p15:clr>
            <a:srgbClr val="9AA0A6"/>
          </p15:clr>
        </p15:guide>
        <p15:guide id="4" orient="horz" pos="36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59"/>
        <p:guide pos="816" orient="horz"/>
        <p:guide pos="36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" name="Google Shape;8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745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1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6" name="Google Shape;36;p6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10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0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4" name="Google Shape;54;p1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b="0" i="0" sz="32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b="0" i="0" sz="18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 b="0" i="0" sz="14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vk.com/public175713345" TargetMode="External"/><Relationship Id="rId4" Type="http://schemas.openxmlformats.org/officeDocument/2006/relationships/hyperlink" Target="https://www.dipacademy.ru/programmes/graduate/jurisprudence/" TargetMode="External"/><Relationship Id="rId5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9.jpg"/><Relationship Id="rId5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460950" y="1056475"/>
            <a:ext cx="8222100" cy="1696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ru" sz="3800"/>
              <a:t>МЕЖДУНАРОДНОЕ ПУБЛИЧНОЕ ПРАВО</a:t>
            </a:r>
            <a:endParaRPr sz="3800"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400"/>
              <a:t>образовательная программа магистратуры по направлению “ЮРИСПРУДЕНЦИЯ” </a:t>
            </a:r>
            <a:endParaRPr sz="1400"/>
          </a:p>
        </p:txBody>
      </p:sp>
      <p:pic>
        <p:nvPicPr>
          <p:cNvPr id="69" name="Google Shape;6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675" y="3332405"/>
            <a:ext cx="7544457" cy="161666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 txBox="1"/>
          <p:nvPr/>
        </p:nvSpPr>
        <p:spPr>
          <a:xfrm>
            <a:off x="4403650" y="203225"/>
            <a:ext cx="46365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Дипломатическая академия МИД России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кафедра международного права</a:t>
            </a:r>
            <a:endParaRPr b="0" i="0" sz="14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0" y="0"/>
            <a:ext cx="49911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ru" sz="3000"/>
              <a:t>Спасибо!</a:t>
            </a:r>
            <a:endParaRPr sz="3000"/>
          </a:p>
        </p:txBody>
      </p:sp>
      <p:sp>
        <p:nvSpPr>
          <p:cNvPr id="141" name="Google Shape;141;p22"/>
          <p:cNvSpPr txBox="1"/>
          <p:nvPr>
            <p:ph idx="4294967295" type="body"/>
          </p:nvPr>
        </p:nvSpPr>
        <p:spPr>
          <a:xfrm>
            <a:off x="31875" y="1136975"/>
            <a:ext cx="4909500" cy="392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400">
                <a:solidFill>
                  <a:srgbClr val="FFFFFF"/>
                </a:solidFill>
              </a:rPr>
              <a:t>Контактная информация: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ru" sz="1400">
                <a:solidFill>
                  <a:srgbClr val="FFFFFF"/>
                </a:solidFill>
              </a:rPr>
              <a:t>Дипломатическая академия МИД России,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400">
                <a:solidFill>
                  <a:srgbClr val="FFFFFF"/>
                </a:solidFill>
              </a:rPr>
              <a:t>ул. Остоженка, д. 53/2 стр.1,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400">
                <a:solidFill>
                  <a:srgbClr val="FFFFFF"/>
                </a:solidFill>
              </a:rPr>
              <a:t>Москва, 119021, </a:t>
            </a:r>
            <a:r>
              <a:rPr lang="ru" sz="1400">
                <a:solidFill>
                  <a:srgbClr val="FF9900"/>
                </a:solidFill>
              </a:rPr>
              <a:t>каб.: 421-423</a:t>
            </a:r>
            <a:r>
              <a:rPr lang="ru" sz="1400">
                <a:solidFill>
                  <a:srgbClr val="FFFFFF"/>
                </a:solidFill>
              </a:rPr>
              <a:t>.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ru" sz="1400">
                <a:solidFill>
                  <a:srgbClr val="FFFFFF"/>
                </a:solidFill>
              </a:rPr>
              <a:t>тел.: </a:t>
            </a:r>
            <a:r>
              <a:rPr lang="ru" sz="1400">
                <a:solidFill>
                  <a:srgbClr val="FF9900"/>
                </a:solidFill>
              </a:rPr>
              <a:t>+7</a:t>
            </a:r>
            <a:r>
              <a:rPr lang="ru" sz="1400">
                <a:solidFill>
                  <a:srgbClr val="FFFFFF"/>
                </a:solidFill>
              </a:rPr>
              <a:t>(</a:t>
            </a:r>
            <a:r>
              <a:rPr lang="ru" sz="1400">
                <a:solidFill>
                  <a:srgbClr val="FF9900"/>
                </a:solidFill>
              </a:rPr>
              <a:t>499</a:t>
            </a:r>
            <a:r>
              <a:rPr lang="ru" sz="1400">
                <a:solidFill>
                  <a:srgbClr val="FFFFFF"/>
                </a:solidFill>
              </a:rPr>
              <a:t>)</a:t>
            </a:r>
            <a:r>
              <a:rPr lang="ru" sz="1400">
                <a:solidFill>
                  <a:srgbClr val="FF9900"/>
                </a:solidFill>
              </a:rPr>
              <a:t>9401009*102013</a:t>
            </a:r>
            <a:endParaRPr sz="1400">
              <a:solidFill>
                <a:srgbClr val="FF99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ru" sz="1400">
                <a:solidFill>
                  <a:srgbClr val="FFFFFF"/>
                </a:solidFill>
              </a:rPr>
              <a:t>эл. почта: kafedra.mp@dipacademy.ru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ru" sz="1400">
                <a:solidFill>
                  <a:srgbClr val="FFFFFF"/>
                </a:solidFill>
              </a:rPr>
              <a:t>соц.сети: </a:t>
            </a:r>
            <a:r>
              <a:rPr lang="ru" sz="1400" u="sng">
                <a:solidFill>
                  <a:schemeClr val="hlink"/>
                </a:solidFill>
                <a:hlinkClick r:id="rId3"/>
              </a:rPr>
              <a:t>https://vk.com/public175713345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ru" sz="1400">
                <a:solidFill>
                  <a:srgbClr val="FFFFFF"/>
                </a:solidFill>
              </a:rPr>
              <a:t>официальный сайт: </a:t>
            </a:r>
            <a:r>
              <a:rPr lang="ru" sz="1400" u="sng">
                <a:solidFill>
                  <a:schemeClr val="hlink"/>
                </a:solidFill>
                <a:hlinkClick r:id="rId4"/>
              </a:rPr>
              <a:t>https://www.dipacademy.ru/programmes/graduate/jurisprudence/</a:t>
            </a:r>
            <a:endParaRPr sz="14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400"/>
              <a:t> </a:t>
            </a:r>
            <a:endParaRPr sz="1400"/>
          </a:p>
        </p:txBody>
      </p:sp>
      <p:pic>
        <p:nvPicPr>
          <p:cNvPr id="142" name="Google Shape;14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1127" y="0"/>
            <a:ext cx="415287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/>
          <p:nvPr>
            <p:ph type="title"/>
          </p:nvPr>
        </p:nvSpPr>
        <p:spPr>
          <a:xfrm>
            <a:off x="460950" y="1767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" sz="2800"/>
              <a:t>Общая информация о Программе</a:t>
            </a:r>
            <a:endParaRPr sz="2800"/>
          </a:p>
        </p:txBody>
      </p:sp>
      <p:sp>
        <p:nvSpPr>
          <p:cNvPr id="76" name="Google Shape;76;p14"/>
          <p:cNvSpPr txBox="1"/>
          <p:nvPr>
            <p:ph idx="1" type="body"/>
          </p:nvPr>
        </p:nvSpPr>
        <p:spPr>
          <a:xfrm>
            <a:off x="2669975" y="1633200"/>
            <a:ext cx="6484200" cy="3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 высшего образования</a:t>
            </a: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Магистратура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Направление подготовки</a:t>
            </a: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40.04.01 Юриспруденция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Направленность</a:t>
            </a: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Международное публичное право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Квалификация (степень) выпускника</a:t>
            </a: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Магистр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5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 обучения</a:t>
            </a: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очная, очно-заочная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5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Срок обучения</a:t>
            </a: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2 года (очная форма); 2,5 года (очно-заочная)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5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5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Профильные дисциплины программы:</a:t>
            </a:r>
            <a:endParaRPr b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5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ru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Дипломатическое и консульское право; Заключение международных договоров: теория и практика; Актуальные проблемы международного публичного права; Актуальные проблемы европейского права; Основы международного контрактного права; Право международных организаций; Международное морское право; История международного права; Международно-правовое регулирование миграции; Международное экономическое право; Юридический английский язык; Международно-правовые средства обеспечения международной безопасности и т.д.</a:t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575" y="1814875"/>
            <a:ext cx="2171700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/>
          <p:nvPr/>
        </p:nvSpPr>
        <p:spPr>
          <a:xfrm>
            <a:off x="39675" y="3961050"/>
            <a:ext cx="2989200" cy="11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Руководитель программы:</a:t>
            </a:r>
            <a:endParaRPr b="0" i="0" sz="12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Доктор юридических наук, профессор, заведующий кафедрой международного права им. В.И. Кузнецова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Данельян Андрей Андреевич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5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933175" y="1684325"/>
            <a:ext cx="6858000" cy="34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>
            <p:ph type="title"/>
          </p:nvPr>
        </p:nvSpPr>
        <p:spPr>
          <a:xfrm>
            <a:off x="785525" y="3565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" sz="2800"/>
              <a:t>Особенности Программы</a:t>
            </a:r>
            <a:endParaRPr sz="2800"/>
          </a:p>
        </p:txBody>
      </p:sp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125525" y="1728150"/>
            <a:ext cx="8882100" cy="3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сильный профессорско-преподавательский состав;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возможность заниматься научной деятельностью с первых дней обучения;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комплексный подход к преподаванию учебного материала, предполагающий рассмотрение нормотворческой и правоприменительной практики в рамках всех отраслей и институтов современного международного права;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собственная юридическая библиотека;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углубленное изучение иностранного языка;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три вида практик в сочетании с научно-исследовательской работой;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трудоустройство по специальности;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Char char="●"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возможность поступления в аспирантуру по окончании Программы магистратуры (собственный диссертационный совет).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b="1"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0" y="1784450"/>
            <a:ext cx="3754800" cy="33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>
                <a:solidFill>
                  <a:srgbClr val="000000"/>
                </a:solidFill>
              </a:rPr>
              <a:t>К работе привлекаются </a:t>
            </a:r>
            <a:r>
              <a:rPr lang="ru" u="sng">
                <a:solidFill>
                  <a:srgbClr val="000000"/>
                </a:solidFill>
              </a:rPr>
              <a:t>только</a:t>
            </a:r>
            <a:r>
              <a:rPr lang="ru">
                <a:solidFill>
                  <a:srgbClr val="000000"/>
                </a:solidFill>
              </a:rPr>
              <a:t> преподаватели, имеющие ученую степень/звание, среди которых: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>
                <a:solidFill>
                  <a:srgbClr val="000000"/>
                </a:solidFill>
              </a:rPr>
              <a:t>ведущие специалисты-практики;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>
                <a:solidFill>
                  <a:srgbClr val="000000"/>
                </a:solidFill>
              </a:rPr>
              <a:t>известные ученые в области международного права;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>
                <a:solidFill>
                  <a:srgbClr val="000000"/>
                </a:solidFill>
              </a:rPr>
              <a:t>сотрудники, имеющие опыт работы в международных органах и организациях;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>
                <a:solidFill>
                  <a:srgbClr val="000000"/>
                </a:solidFill>
              </a:rPr>
              <a:t>заслуженные юристы и почетные работники высшей школы.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</a:pPr>
            <a:r>
              <a:rPr lang="ru"/>
              <a:t>Введите свой текст здесь Введите свой текст здесь Введите свой текст здесь Введите свой текст здесь.</a:t>
            </a:r>
            <a:endParaRPr/>
          </a:p>
        </p:txBody>
      </p:sp>
      <p:sp>
        <p:nvSpPr>
          <p:cNvPr id="91" name="Google Shape;91;p16"/>
          <p:cNvSpPr txBox="1"/>
          <p:nvPr>
            <p:ph idx="2" type="body"/>
          </p:nvPr>
        </p:nvSpPr>
        <p:spPr>
          <a:xfrm>
            <a:off x="3840725" y="1633200"/>
            <a:ext cx="5303700" cy="35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9999" lvl="0" marL="8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b="1" lang="ru" sz="1000">
                <a:solidFill>
                  <a:srgbClr val="000000"/>
                </a:solidFill>
              </a:rPr>
              <a:t>Данельян Андрей Андреевич</a:t>
            </a:r>
            <a:r>
              <a:rPr lang="ru" sz="1000">
                <a:solidFill>
                  <a:srgbClr val="000000"/>
                </a:solidFill>
              </a:rPr>
              <a:t> – д.ю.н., профессор, заведующий кафедрой международного права, член Исполнительного комитета Координационного совета Международного союза юристов. </a:t>
            </a:r>
            <a:endParaRPr sz="1000">
              <a:solidFill>
                <a:srgbClr val="000000"/>
              </a:solidFill>
            </a:endParaRPr>
          </a:p>
          <a:p>
            <a:pPr indent="-89999" lvl="0" marL="8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b="1" lang="ru" sz="1000">
                <a:solidFill>
                  <a:srgbClr val="000000"/>
                </a:solidFill>
              </a:rPr>
              <a:t>Анисимов Игорь Олегович</a:t>
            </a:r>
            <a:r>
              <a:rPr lang="ru" sz="1000">
                <a:solidFill>
                  <a:srgbClr val="000000"/>
                </a:solidFill>
              </a:rPr>
              <a:t> – к.ю.н., заместитель заведующего кафедрой международного права, член попечительского совета Межрегиональной ассоциации юристов и адвокатов “Законность и порядок”.</a:t>
            </a:r>
            <a:endParaRPr sz="1000">
              <a:solidFill>
                <a:srgbClr val="000000"/>
              </a:solidFill>
            </a:endParaRPr>
          </a:p>
          <a:p>
            <a:pPr indent="-89999" lvl="0" marL="8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b="1" lang="ru" sz="1000">
                <a:solidFill>
                  <a:srgbClr val="000000"/>
                </a:solidFill>
              </a:rPr>
              <a:t>Егоров Сергей Алексеевич</a:t>
            </a:r>
            <a:r>
              <a:rPr lang="ru" sz="1000">
                <a:solidFill>
                  <a:srgbClr val="000000"/>
                </a:solidFill>
              </a:rPr>
              <a:t> – д.ю.н., профессор, постоянный судья Международного уголовного трибунала по Руанде (2001-2010 гг.). Награжден орденом «Знак почета».</a:t>
            </a:r>
            <a:endParaRPr sz="1000">
              <a:solidFill>
                <a:srgbClr val="000000"/>
              </a:solidFill>
            </a:endParaRPr>
          </a:p>
          <a:p>
            <a:pPr indent="-89999" lvl="0" marL="8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b="1" lang="ru" sz="1000">
                <a:solidFill>
                  <a:srgbClr val="000000"/>
                </a:solidFill>
              </a:rPr>
              <a:t>Ляхов Евгений Григорьевич</a:t>
            </a:r>
            <a:r>
              <a:rPr lang="ru" sz="1000">
                <a:solidFill>
                  <a:srgbClr val="000000"/>
                </a:solidFill>
              </a:rPr>
              <a:t> – д.ю.н., профессор, заслуженный юрист России, советник эксперта от СССР в Комитете ООН по предупреждению преступности и борьбе с ней (1974-1984 гг.).</a:t>
            </a:r>
            <a:endParaRPr sz="1000">
              <a:solidFill>
                <a:srgbClr val="000000"/>
              </a:solidFill>
            </a:endParaRPr>
          </a:p>
          <a:p>
            <a:pPr indent="-89999" lvl="0" marL="8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b="1" lang="ru" sz="1000">
                <a:solidFill>
                  <a:srgbClr val="000000"/>
                </a:solidFill>
              </a:rPr>
              <a:t>Фролова Наталья Алексеевна</a:t>
            </a:r>
            <a:r>
              <a:rPr lang="ru" sz="1000">
                <a:solidFill>
                  <a:srgbClr val="000000"/>
                </a:solidFill>
              </a:rPr>
              <a:t> – д.ю.н., д.и.н., профессор, почетный работник высшего профессионального образования Российской Федерации.</a:t>
            </a:r>
            <a:endParaRPr sz="1000">
              <a:solidFill>
                <a:srgbClr val="000000"/>
              </a:solidFill>
            </a:endParaRPr>
          </a:p>
          <a:p>
            <a:pPr indent="-89999" lvl="0" marL="8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b="1" lang="ru" sz="1000">
                <a:solidFill>
                  <a:srgbClr val="000000"/>
                </a:solidFill>
              </a:rPr>
              <a:t>Ястребова Алла Юрьевна</a:t>
            </a:r>
            <a:r>
              <a:rPr lang="ru" sz="1000">
                <a:solidFill>
                  <a:srgbClr val="000000"/>
                </a:solidFill>
              </a:rPr>
              <a:t> – д.ю.н., профессор. Награждена медалью 1-й степени "Закон и справедливость" Международной правозащитной ассамблеи (2007 г.).</a:t>
            </a:r>
            <a:endParaRPr sz="1000">
              <a:solidFill>
                <a:srgbClr val="000000"/>
              </a:solidFill>
            </a:endParaRPr>
          </a:p>
          <a:p>
            <a:pPr indent="-89999" lvl="0" marL="8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b="1" lang="ru" sz="1000">
                <a:solidFill>
                  <a:srgbClr val="000000"/>
                </a:solidFill>
              </a:rPr>
              <a:t>Ганюшкина Елена Борисовна</a:t>
            </a:r>
            <a:r>
              <a:rPr lang="ru" sz="1000">
                <a:solidFill>
                  <a:srgbClr val="000000"/>
                </a:solidFill>
              </a:rPr>
              <a:t> – к.ю.н., профессор, старший научный сотрудник.</a:t>
            </a:r>
            <a:endParaRPr sz="1000">
              <a:solidFill>
                <a:srgbClr val="000000"/>
              </a:solidFill>
            </a:endParaRPr>
          </a:p>
          <a:p>
            <a:pPr indent="-89999" lvl="0" marL="8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b="1" lang="ru" sz="1000">
                <a:solidFill>
                  <a:srgbClr val="000000"/>
                </a:solidFill>
              </a:rPr>
              <a:t>Гуляева Елена Евгеньевна</a:t>
            </a:r>
            <a:r>
              <a:rPr lang="ru" sz="1000">
                <a:solidFill>
                  <a:srgbClr val="000000"/>
                </a:solidFill>
              </a:rPr>
              <a:t> – к.ю.н., член Европейской Ассоциации международного права, эксперт Американского Института прав человека (Аргентина).</a:t>
            </a:r>
            <a:endParaRPr sz="1000">
              <a:solidFill>
                <a:srgbClr val="000000"/>
              </a:solidFill>
            </a:endParaRPr>
          </a:p>
          <a:p>
            <a:pPr indent="-89999" lvl="0" marL="89999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AutoNum type="arabicPeriod"/>
            </a:pPr>
            <a:r>
              <a:rPr b="1" lang="ru" sz="1000">
                <a:solidFill>
                  <a:srgbClr val="000000"/>
                </a:solidFill>
              </a:rPr>
              <a:t>Комендантов Сергей Васильевич </a:t>
            </a:r>
            <a:r>
              <a:rPr lang="ru" sz="1000">
                <a:solidFill>
                  <a:srgbClr val="000000"/>
                </a:solidFill>
              </a:rPr>
              <a:t>– к.ю.н., государственный советник Российской Федерации 3 класса (2014 г.) и т.д.</a:t>
            </a:r>
            <a:endParaRPr sz="1000">
              <a:solidFill>
                <a:srgbClr val="000000"/>
              </a:solidFill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109925" y="220500"/>
            <a:ext cx="8858700" cy="98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" sz="2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Профессорско-преподавательский </a:t>
            </a:r>
            <a:endParaRPr b="0" i="0" sz="2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" sz="2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состав Программы</a:t>
            </a:r>
            <a:endParaRPr b="0" i="0" sz="2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/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2900" y="0"/>
            <a:ext cx="88201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/>
          <p:nvPr>
            <p:ph type="title"/>
          </p:nvPr>
        </p:nvSpPr>
        <p:spPr>
          <a:xfrm>
            <a:off x="520200" y="2003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ru" sz="2800"/>
              <a:t>Научная деятельность</a:t>
            </a:r>
            <a:endParaRPr/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 amt="32000"/>
          </a:blip>
          <a:srcRect b="0" l="0" r="0" t="0"/>
          <a:stretch/>
        </p:blipFill>
        <p:spPr>
          <a:xfrm>
            <a:off x="0" y="1684200"/>
            <a:ext cx="5063400" cy="345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03200" y="2133500"/>
            <a:ext cx="1904351" cy="2712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63375" y="2140849"/>
            <a:ext cx="1904349" cy="269781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8"/>
          <p:cNvSpPr txBox="1"/>
          <p:nvPr/>
        </p:nvSpPr>
        <p:spPr>
          <a:xfrm>
            <a:off x="0" y="1684200"/>
            <a:ext cx="5063400" cy="3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возможность участвовать в международных конференциях и круглых столах, в т.ч. за рубежом, с первых дней обучения;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действующий магистерский кружок “Международное гуманитарное право”, который позволяет студентам не только выступать с докладами, но и встречаться с сотрудниками международных органов и организаций (Международная организация по миграции, Управление верховного комиссара по правам человека ООН и т.д.);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возможность участия в деятельности Совета молодых ученых Дипломатической академии;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возможность самостоятельной публикации свои научных статей в журнале “Вестник ученых-международников” (РИНЦ);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возможность публиковаться в соавторстве с ведущими отечественными и зарубежными учеными в журнале “Международный правовой курьер” (ВАК).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 txBox="1"/>
          <p:nvPr>
            <p:ph type="title"/>
          </p:nvPr>
        </p:nvSpPr>
        <p:spPr>
          <a:xfrm>
            <a:off x="471900" y="153350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ru" sz="2800"/>
              <a:t>Учебно-методическое обеспечение</a:t>
            </a:r>
            <a:endParaRPr sz="2800"/>
          </a:p>
        </p:txBody>
      </p:sp>
      <p:sp>
        <p:nvSpPr>
          <p:cNvPr id="114" name="Google Shape;114;p19"/>
          <p:cNvSpPr txBox="1"/>
          <p:nvPr>
            <p:ph idx="1" type="body"/>
          </p:nvPr>
        </p:nvSpPr>
        <p:spPr>
          <a:xfrm>
            <a:off x="0" y="1919075"/>
            <a:ext cx="4471800" cy="32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>
                <a:solidFill>
                  <a:srgbClr val="000000"/>
                </a:solidFill>
              </a:rPr>
              <a:t>собственная юридическая библиотека;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>
                <a:solidFill>
                  <a:srgbClr val="000000"/>
                </a:solidFill>
              </a:rPr>
              <a:t>доступ к отечественным и зарубежным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>
                <a:solidFill>
                  <a:srgbClr val="000000"/>
                </a:solidFill>
              </a:rPr>
              <a:t>электронно-библиотечным системам и</a:t>
            </a:r>
            <a:endParaRPr>
              <a:solidFill>
                <a:srgbClr val="000000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>
                <a:solidFill>
                  <a:srgbClr val="000000"/>
                </a:solidFill>
              </a:rPr>
              <a:t>изданиям;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>
                <a:solidFill>
                  <a:srgbClr val="000000"/>
                </a:solidFill>
              </a:rPr>
              <a:t>зал для проведения судебных заседаний;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>
                <a:solidFill>
                  <a:srgbClr val="000000"/>
                </a:solidFill>
              </a:rPr>
              <a:t>криминалистическая лаборатория;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>
                <a:solidFill>
                  <a:srgbClr val="000000"/>
                </a:solidFill>
              </a:rPr>
              <a:t>юридическая клиника;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ru">
                <a:solidFill>
                  <a:srgbClr val="000000"/>
                </a:solidFill>
              </a:rPr>
              <a:t>учебные классы, оснащенные компьютерами, проекторами, 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">
                <a:solidFill>
                  <a:srgbClr val="000000"/>
                </a:solidFill>
              </a:rPr>
              <a:t>          микрофонами и смарт-досками.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115" name="Google Shape;11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5750" y="1225825"/>
            <a:ext cx="2938238" cy="39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8700" y="3248575"/>
            <a:ext cx="2526550" cy="1894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type="title"/>
          </p:nvPr>
        </p:nvSpPr>
        <p:spPr>
          <a:xfrm>
            <a:off x="3799978" y="107500"/>
            <a:ext cx="2808000" cy="95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122" name="Google Shape;122;p20"/>
          <p:cNvSpPr txBox="1"/>
          <p:nvPr>
            <p:ph idx="1" type="body"/>
          </p:nvPr>
        </p:nvSpPr>
        <p:spPr>
          <a:xfrm>
            <a:off x="4685375" y="1385300"/>
            <a:ext cx="28080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/>
          </a:p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3">
            <a:alphaModFix amt="25000"/>
          </a:blip>
          <a:srcRect b="0" l="0" r="0" t="0"/>
          <a:stretch/>
        </p:blipFill>
        <p:spPr>
          <a:xfrm>
            <a:off x="3254350" y="360063"/>
            <a:ext cx="5889651" cy="4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/>
          <p:nvPr>
            <p:ph idx="1" type="body"/>
          </p:nvPr>
        </p:nvSpPr>
        <p:spPr>
          <a:xfrm>
            <a:off x="0" y="719275"/>
            <a:ext cx="3278400" cy="39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Char char="-"/>
            </a:pPr>
            <a:r>
              <a:rPr lang="ru">
                <a:solidFill>
                  <a:srgbClr val="FF9900"/>
                </a:solidFill>
              </a:rPr>
              <a:t>Педагогическая практика </a:t>
            </a:r>
            <a:r>
              <a:rPr lang="ru">
                <a:solidFill>
                  <a:srgbClr val="FFFFFF"/>
                </a:solidFill>
              </a:rPr>
              <a:t>(учебная); </a:t>
            </a:r>
            <a:endParaRPr>
              <a:solidFill>
                <a:srgbClr val="FFFFFF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Char char="-"/>
            </a:pPr>
            <a:r>
              <a:rPr lang="ru">
                <a:solidFill>
                  <a:srgbClr val="FF9900"/>
                </a:solidFill>
              </a:rPr>
              <a:t>Научно-исследовательская работа</a:t>
            </a:r>
            <a:r>
              <a:rPr lang="ru">
                <a:solidFill>
                  <a:srgbClr val="FFFFFF"/>
                </a:solidFill>
              </a:rPr>
              <a:t>;</a:t>
            </a:r>
            <a:endParaRPr>
              <a:solidFill>
                <a:srgbClr val="FFFFFF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Char char="-"/>
            </a:pPr>
            <a:r>
              <a:rPr lang="ru">
                <a:solidFill>
                  <a:srgbClr val="FF9900"/>
                </a:solidFill>
              </a:rPr>
              <a:t>Юридическое консультирование </a:t>
            </a:r>
            <a:r>
              <a:rPr lang="ru">
                <a:solidFill>
                  <a:srgbClr val="FFFFFF"/>
                </a:solidFill>
              </a:rPr>
              <a:t>(производственная);</a:t>
            </a:r>
            <a:endParaRPr>
              <a:solidFill>
                <a:srgbClr val="FFFFFF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200"/>
              <a:buChar char="-"/>
            </a:pPr>
            <a:r>
              <a:rPr lang="ru">
                <a:solidFill>
                  <a:srgbClr val="FF9900"/>
                </a:solidFill>
              </a:rPr>
              <a:t>Научно-исследовательская практика </a:t>
            </a:r>
            <a:r>
              <a:rPr lang="ru">
                <a:solidFill>
                  <a:srgbClr val="FFFFFF"/>
                </a:solidFill>
              </a:rPr>
              <a:t>(производственная);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None/>
            </a:pPr>
            <a:r>
              <a:t/>
            </a:r>
            <a:endParaRPr/>
          </a:p>
        </p:txBody>
      </p:sp>
      <p:sp>
        <p:nvSpPr>
          <p:cNvPr id="125" name="Google Shape;125;p20"/>
          <p:cNvSpPr txBox="1"/>
          <p:nvPr>
            <p:ph type="title"/>
          </p:nvPr>
        </p:nvSpPr>
        <p:spPr>
          <a:xfrm>
            <a:off x="235200" y="48775"/>
            <a:ext cx="2808000" cy="670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"/>
              <a:t>Практика и НИР </a:t>
            </a:r>
            <a:endParaRPr/>
          </a:p>
        </p:txBody>
      </p:sp>
      <p:sp>
        <p:nvSpPr>
          <p:cNvPr id="126" name="Google Shape;126;p20"/>
          <p:cNvSpPr txBox="1"/>
          <p:nvPr/>
        </p:nvSpPr>
        <p:spPr>
          <a:xfrm>
            <a:off x="225" y="2827375"/>
            <a:ext cx="3278400" cy="23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ru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Программа предполагает прохождение магистрами практики в органах государственной власти и управления, учреждениях и организациях Российской Федерации. Прохождение учебной, научно-исследовательской и производственной практики способствует более полному исследованию тематики магистерской диссертации, получению практических навыков работы юриста.</a:t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3312975" y="0"/>
            <a:ext cx="5889600" cy="50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Договоры об организации и проведении практик, заключенные с организациями, осуществляющими деятельность по профилю, соответствующему образовательной программе</a:t>
            </a:r>
            <a:r>
              <a:rPr b="0" i="0" lang="r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Договор от 20 декабря 2016 г. (бессрочно) с Российским институтом стратегических исследований.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Договор от 15 марта 1999 г. (бессрочно) с Министерством иностранных дел Российской Федерации.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Договор от 18 февраля 2013 г. (бессрочно) со Следственным комитетом Российской Федерации.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Договор от 08 апреля 2013 г. (бессрочно) с Министерством юстиции России.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Договор № Д-25-ОС/ДО1 от 25 июня 2013 года (до 31 декабря 2017 года + 5 лет) с Министерством экономического развития.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6. Договор от 10 марта 2016 года (бессрочно) с Департаментом внешнеэкономических и международных связей города Москвы (Правительство Москвы).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7. Договор от 10 марта 2016 года (бессрочно) с Росфинмониторингом.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8. Договор от 15 июня 2016 года (бессрочно) с Российским энергетическим агентством.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9. Договор от 15 сентября 2016 года № 27/16 (5 лет) с Лекс систем.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10. Договор от 01 сентября 2016 года (бессрочно) с Исполнительным комитетом Содружества Независимых Государств.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11. Договор от 17 ноября 2016 года (бессрочно) с Московским центром международного сотрудничества.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12. Договор от 25 июня 2018 года (бессрочно) с Международным центром научной и технической информации.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13. Договор от №С51/01 от 25.09.2018 (бессрочно) с Минпромторгом.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14. Договор от 13 февраля 2019 года (бессрочно) с Союзом «Московская торгово-промышленная палата».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15. Договор от 02 сентября 2019 года (бессрочно) с ООО «Комплексная правовая защита».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r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16. Договор от 13 февраля 2020 года (бессрочно) с Аппаратом Общественной палаты РФ и т.д.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/>
        </p:nvSpPr>
        <p:spPr>
          <a:xfrm>
            <a:off x="1055125" y="74450"/>
            <a:ext cx="7035300" cy="9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Трудоустройство </a:t>
            </a:r>
            <a:endParaRPr b="0" i="0" sz="2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ru" sz="2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за последние 3 выпуска</a:t>
            </a:r>
            <a:endParaRPr b="0" i="0" sz="28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177875" y="1060075"/>
            <a:ext cx="1980000" cy="123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ru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100% наших выпускников трудоустроены: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0" y="1893600"/>
            <a:ext cx="2479800" cy="32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сотрудники МИД России;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сотрудники Минюста России и других гос. органов и учреждений;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независимые эксперты при международных организациях;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научные сотрудники;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преподаватели ведущих университетов; 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сотрудники адвокатских бюро;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субъекты предпринимательской деятельности;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-"/>
            </a:pPr>
            <a:r>
              <a:rPr b="0" i="0" lang="ru" sz="12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эксперты в аналитических центрах;</a:t>
            </a:r>
            <a:endParaRPr b="0" i="0" sz="12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5" name="Google Shape;135;p21" title="Chart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0075" y="1211275"/>
            <a:ext cx="6423924" cy="36354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