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29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6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84BA-D176-4A0E-920B-5E5E575A8A0F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F939B-0C41-4205-A094-C54E6E611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939B-0C41-4205-A094-C54E6E611E5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Основы здорового образа жизни студента. </a:t>
            </a:r>
            <a:br>
              <a:rPr lang="ru-RU" sz="5400" b="1" i="1" dirty="0" smtClean="0"/>
            </a:br>
            <a:r>
              <a:rPr lang="ru-RU" sz="5400" b="1" i="1" dirty="0" smtClean="0">
                <a:solidFill>
                  <a:srgbClr val="7030A0"/>
                </a:solidFill>
              </a:rPr>
              <a:t>+</a:t>
            </a:r>
            <a:r>
              <a:rPr lang="ru-RU" sz="5400" b="1" i="1" dirty="0">
                <a:solidFill>
                  <a:srgbClr val="7030A0"/>
                </a:solidFill>
              </a:rPr>
              <a:t>Психофизиологические основы </a:t>
            </a:r>
            <a:r>
              <a:rPr lang="ru-RU" sz="5400" b="1" i="1" dirty="0" smtClean="0">
                <a:solidFill>
                  <a:srgbClr val="7030A0"/>
                </a:solidFill>
              </a:rPr>
              <a:t> </a:t>
            </a:r>
            <a:r>
              <a:rPr lang="ru-RU" sz="5400" b="1" i="1" dirty="0">
                <a:solidFill>
                  <a:srgbClr val="7030A0"/>
                </a:solidFill>
              </a:rPr>
              <a:t>труда </a:t>
            </a:r>
            <a:r>
              <a:rPr lang="ru-RU" sz="5400" b="1" i="1" dirty="0" smtClean="0">
                <a:solidFill>
                  <a:srgbClr val="7030A0"/>
                </a:solidFill>
              </a:rPr>
              <a:t>.</a:t>
            </a:r>
            <a:br>
              <a:rPr lang="ru-RU" sz="5400" b="1" i="1" dirty="0" smtClean="0">
                <a:solidFill>
                  <a:srgbClr val="7030A0"/>
                </a:solidFill>
              </a:rPr>
            </a:br>
            <a:r>
              <a:rPr lang="ru-RU" sz="5400" b="1" i="1" dirty="0" smtClean="0"/>
              <a:t>Средства </a:t>
            </a:r>
            <a:r>
              <a:rPr lang="ru-RU" sz="5400" b="1" i="1" dirty="0"/>
              <a:t>физической культуры в регулировании </a:t>
            </a:r>
            <a:r>
              <a:rPr lang="ru-RU" sz="5400" b="1" i="1" dirty="0">
                <a:solidFill>
                  <a:srgbClr val="C00000"/>
                </a:solidFill>
              </a:rPr>
              <a:t>работоспособности</a:t>
            </a:r>
            <a:r>
              <a:rPr lang="ru-RU" sz="5400" b="1" i="1" dirty="0" smtClean="0">
                <a:solidFill>
                  <a:srgbClr val="C00000"/>
                </a:solidFill>
              </a:rPr>
              <a:t>.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рациональный  режим  труда   и   отдыха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После  занятий  в университете и обеда, 1,5-2 часа необходимо потратить на отдых. Отдых вовсе не означает состояния полного покоя. Характер отдыха противоположен характеру работы человека  («контрастный»  принцип построения отдыха).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Во время работы через каждые 50 минут труда нужно отдыхать 10  минут (сделать легкую гимнастику). Необходимо избегать  переутомления  и  однообразного  труда.  Например, нецелесообразно 4 часа подряд  читать  книги.  Лучше  чередование  физических  и  умственных   нагрузок.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Профилактика вредных привычек.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курение, алкоголь, наркотики.  Эти  нарушители  здоровья  являются причиной  многих  заболеваний,  резко  сокращают  продолжительность   жизни, снижают работоспособность,  пагубно  отражаются  на  здоровье  подрастающего поколения и на здоровье их будущих детей.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с  курением  непосредственно  связаны  самые серьезные болезни сердца, сосудов, легких.  Курение  не  только  подтачивает здоровье,  но  и  забирает  силы  в  самом  прямом  смысле.  Как  установили специалисты,  через  5-9  минут  после  выкуривания  одной  только  сигареты мускульная сила снижается на 15%.  Отнюдь  не  стимулирует  курение   и   умственную деятельность.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Режим питания.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  </a:t>
            </a:r>
            <a:r>
              <a:rPr lang="ru-RU" sz="3600" b="1" i="1" dirty="0" smtClean="0">
                <a:solidFill>
                  <a:srgbClr val="7030A0"/>
                </a:solidFill>
              </a:rPr>
              <a:t>Первый закон  -  равновесие  получаемой  и  расходуемой  энергии.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Второй закон - соответствие химического состава рациона физиологическим потребностям  организма   в   пищевых   веществах.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1910"/>
          </a:xfrm>
        </p:spPr>
        <p:txBody>
          <a:bodyPr>
            <a:normAutofit/>
          </a:bodyPr>
          <a:lstStyle/>
          <a:p>
            <a:r>
              <a:rPr lang="ru-RU" dirty="0" smtClean="0"/>
              <a:t>Принципы 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78647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Организм  человека  расходует  энергию  не  только   в   период   физической активности (во время работы, занятий  спортом  и  др.),  но  и  в  состоянии относительного  покоя  (во  время   сна,   отдыха   лежа),   когда   энергия используется для поддержания физиологических функций организма -  сохранения постоянной температуры тела.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- прием пищи только при ощущениях голода;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 -  отказ  от  приема  пищи  при  болях,  умственном   и   физическом недомогании, при лихорадке и повышенной температуре тела;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 - отказ от приема пищи непосредственно перед сном, а также до и  после серьезной работы, физической либо умственной.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     Очень важно иметь свободное время для  усвоения  пищи.  Представление, что физические  упражнения  после  еды  способствуют  пищеварению,  является грубой ошибкой.     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Прием  пищи  должен  состоять  из  смешанных   продуктов,   являющихся источниками белков, жиров и  углеводов,  витаминов  и  минеральных  веществ.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i="1" dirty="0" smtClean="0"/>
              <a:t>Двигательная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b="1" i="1" dirty="0" smtClean="0"/>
              <a:t>важнейшее  условие  здорового  образа жизни. 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FF0000"/>
                </a:solidFill>
              </a:rPr>
              <a:t>  Его   основу   составляют   систематические   занятия   физическими упражнениями и спортом, эффективно решающие  задачи  укрепления  здоровья  и развития   физических   способностей   молодежи,   сохранения   здоровья   и двигательных  навыков,  усиления  профилактики  неблагоприятных   возрастных изменений.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взрослый человек должен в день делать минимум 10-15 тыс. шагов.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нормы недельного объема высокой двигательной активности: 10 - 14 часов;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Закаливание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Широко известны различные способы закаливания - от воздушных  ванн  до обливания холодной водой.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Основные  принципы  их  правильного применения должны знать  все:  систематичность  и  последовательность;  учет индивидуальных особенностей, состояния здоровья и эмоциональные  реакции  на процедуру.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Контрастные  души тренируют   нервно-сосудистый   аппарат   кожи   и   подкожной    клетчатки, совершенствуя    физическую    терморегуляцию,    оказывают    стимулирующее воздействие и на центральные  нервные  механизмы, как  стимулятор  нервной  системы, снимая утомление и повышая работоспособность.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Функциональные резервы организма.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        </a:t>
            </a:r>
            <a:r>
              <a:rPr lang="ru-RU" i="1" dirty="0" smtClean="0">
                <a:solidFill>
                  <a:srgbClr val="FFFF00"/>
                </a:solidFill>
              </a:rPr>
              <a:t>можно разбить на подсистемы: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3800" i="1" dirty="0" smtClean="0">
                <a:solidFill>
                  <a:srgbClr val="00B050"/>
                </a:solidFill>
              </a:rPr>
              <a:t>    </a:t>
            </a:r>
            <a:r>
              <a:rPr lang="ru-RU" sz="3800" b="1" i="1" u="sng" dirty="0" smtClean="0">
                <a:solidFill>
                  <a:srgbClr val="00B050"/>
                </a:solidFill>
              </a:rPr>
              <a:t>1. Биохимические резервы (реакции обмена). </a:t>
            </a:r>
            <a:r>
              <a:rPr lang="ru-RU" sz="3800" b="1" i="1" dirty="0" smtClean="0">
                <a:solidFill>
                  <a:srgbClr val="00B050"/>
                </a:solidFill>
              </a:rPr>
              <a:t>Количество гормонов которое используется в стрессовой ситуации, у спортсменов в несколько раз большее.</a:t>
            </a:r>
            <a:endParaRPr lang="ru-RU" sz="3800" b="1" dirty="0" smtClean="0">
              <a:solidFill>
                <a:srgbClr val="00B050"/>
              </a:solidFill>
            </a:endParaRPr>
          </a:p>
          <a:p>
            <a:r>
              <a:rPr lang="ru-RU" sz="3800" b="1" i="1" dirty="0" smtClean="0">
                <a:solidFill>
                  <a:srgbClr val="7030A0"/>
                </a:solidFill>
              </a:rPr>
              <a:t>   </a:t>
            </a:r>
            <a:r>
              <a:rPr lang="ru-RU" sz="3800" b="1" i="1" u="sng" dirty="0" smtClean="0">
                <a:solidFill>
                  <a:srgbClr val="7030A0"/>
                </a:solidFill>
              </a:rPr>
              <a:t>2. Физиологические резервы (на уровне клеток, органов, систем органов).</a:t>
            </a:r>
            <a:r>
              <a:rPr lang="ru-RU" sz="3800" b="1" i="1" dirty="0" smtClean="0">
                <a:solidFill>
                  <a:srgbClr val="7030A0"/>
                </a:solidFill>
              </a:rPr>
              <a:t>Скажем, у человека в спокойном состоянии  через  легкие  проходит  5-9 литров воздуха в минуту. Некоторые  высоко  тренированные  спортсмены  могут произвольно в течение 10-11 минут ежеминутно пропускать  через  свои  легкие 150 литров воздуха</a:t>
            </a:r>
            <a:endParaRPr lang="ru-RU" sz="3800" b="1" dirty="0" smtClean="0">
              <a:solidFill>
                <a:srgbClr val="7030A0"/>
              </a:solidFill>
            </a:endParaRPr>
          </a:p>
          <a:p>
            <a:r>
              <a:rPr lang="ru-RU" sz="3800" b="1" i="1" dirty="0" smtClean="0">
                <a:solidFill>
                  <a:srgbClr val="002060"/>
                </a:solidFill>
              </a:rPr>
              <a:t>    </a:t>
            </a:r>
            <a:r>
              <a:rPr lang="ru-RU" sz="3800" b="1" i="1" u="sng" dirty="0" smtClean="0">
                <a:solidFill>
                  <a:srgbClr val="002060"/>
                </a:solidFill>
              </a:rPr>
              <a:t>3. Психические резервы. </a:t>
            </a:r>
            <a:r>
              <a:rPr lang="ru-RU" sz="3800" b="1" i="1" dirty="0" err="1" smtClean="0">
                <a:solidFill>
                  <a:srgbClr val="002060"/>
                </a:solidFill>
              </a:rPr>
              <a:t>Стрессоустойчивость</a:t>
            </a:r>
            <a:r>
              <a:rPr lang="ru-RU" sz="3800" b="1" i="1" dirty="0" smtClean="0">
                <a:solidFill>
                  <a:srgbClr val="002060"/>
                </a:solidFill>
              </a:rPr>
              <a:t>, подготовленные люди могут выполнять большие объёмы нагрузки, невзирая на стресс, который мешает достижению цели.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Психологическая </a:t>
            </a:r>
            <a:r>
              <a:rPr lang="ru-RU" i="1" dirty="0" err="1" smtClean="0">
                <a:solidFill>
                  <a:schemeClr val="bg1"/>
                </a:solidFill>
              </a:rPr>
              <a:t>саморегуляция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114948"/>
          </a:xfrm>
        </p:spPr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rgbClr val="FF0000"/>
                </a:solidFill>
              </a:rPr>
              <a:t>От настроения очень многое зависит, при хорошем все улучшается, а при плохом : вспоминаются   какие-то досадные мелочи, обиды, работоспособность резко падает, теряется  интерес  к учёбе, все становится скучным.</a:t>
            </a:r>
          </a:p>
          <a:p>
            <a:r>
              <a:rPr lang="ru-RU" sz="2300" b="1" i="1" dirty="0" smtClean="0">
                <a:solidFill>
                  <a:srgbClr val="FFFF00"/>
                </a:solidFill>
              </a:rPr>
              <a:t>Наше настроение определяется в первую очередь эмоциями и  связанными  с ними чувствами. Эмоции - это первичные, простейшие виды  реакции  на  какие-либо  раздражители. </a:t>
            </a:r>
          </a:p>
          <a:p>
            <a:r>
              <a:rPr lang="ru-RU" sz="2300" b="1" i="1" dirty="0" smtClean="0">
                <a:solidFill>
                  <a:schemeClr val="bg1"/>
                </a:solidFill>
              </a:rPr>
              <a:t>Но  настроение  имеет  не только  психическую,   но   и   психофизиологическую   основу,   управляется  гормональным  аппаратом.  Продукция  этих  гормонов  в  первую очередь подчинена психике.</a:t>
            </a:r>
          </a:p>
          <a:p>
            <a:r>
              <a:rPr lang="ru-RU" sz="2300" b="1" i="1" dirty="0" smtClean="0">
                <a:solidFill>
                  <a:srgbClr val="00B050"/>
                </a:solidFill>
              </a:rPr>
              <a:t> Хорошее  настроение  можно  произвольно создавать, его можно  поддерживать,  наконец,  способность  быть  в  хорошем настроении можно и нужно  тренировать. </a:t>
            </a:r>
            <a:endParaRPr lang="ru-RU" sz="23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72510" cy="650083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Огромное  значение  при  этом  имеет общее  функциональное  состояние,  и  в  первую  очередь  работоспособность. Если работоспособность  снижается,  четкое   взаимодействие   элементов   системы нарушается. Ухудшается эмоциональная устойчивость, многое начинает раздражать.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 Начните утро с гимнастики, каждое упражнение дает специальную  нагрузку  на  мышцы,  улучшает кровообращение, обмен веществ, запускает работу гормональной и остальных систем, способствует оптимизации его работы. 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Во время сна организм находится в особом  функциональном  состоянии.  Следовательно надо восстановить  привычные  взаимосвязи  между  мозгом  и  мышцами.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</a:t>
            </a:r>
            <a:r>
              <a:rPr lang="ru-RU" sz="2400" b="1" i="1" dirty="0" smtClean="0">
                <a:solidFill>
                  <a:srgbClr val="FFC000"/>
                </a:solidFill>
              </a:rPr>
              <a:t>Мышцы должны четко и послушно выполнять все команды, и  способствовать  выработке   гормонов, создающих положительные эмоции и бодрость.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В сознании должно сформироваться четкое представление о  том,  что  движение не самоцель. Оно нужно, в частности,  для  стимуляции  «производства»  нашим организмом  биологически  необходимых  веществ,   вызывающих   положительные эмоции, снижающие чувство напряженности, тоски, депрессии.     Особенно   стимулирует   психику   новизна   впечатлений,    вызывающая положительные эмоции.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229710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Здоровье - это состояние физического, духовного и социального благополучия. Основное условие и залог полноценной и счастливой жизни.</a:t>
            </a:r>
            <a:r>
              <a:rPr lang="ru-RU" sz="3600" i="1" dirty="0" smtClean="0"/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911609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Здоровье помогает нам выполнять наши планы,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успешно решать основные жизненные задачи,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преодолевать трудности,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а если придется, то и значительные перегрузки.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Физическое самовоспитание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 Вас, никто не сможет сберечь и приумножить здоровье! Нужно прикладывать усилия, и это окупиться во много раз.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Соблюдая условия ЗОЖ (активность, питание, режим нагрузки и отдыха и т.д.) Вы перестанете болеть и будет больше сил и на учебу, и на личную жизнь.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Итого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28625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Люди имеют массу дел и обязанностей.  Порою им не хватает времени даже на свои дела. В  результате,  с  горою  мелочных технических  проблем  человек  просто  забывает  главные  истины   и   цели. Забывает о своем здоровье. Он не спит по  ночам,  не  уделяет должного внимания гигиене, не бегает по утрам, ездит на машине . Поэтому надо обязательно продумывать свои  жизненные задачи и  цели,  чтобы  выделить  тем  самым  время  для  укрепления  своего здоровья!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Основные понятия.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257800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Работоспособность</a:t>
            </a:r>
            <a:r>
              <a:rPr lang="ru-RU" b="1" i="1" dirty="0" smtClean="0">
                <a:solidFill>
                  <a:srgbClr val="7030A0"/>
                </a:solidFill>
              </a:rPr>
              <a:t> -  потенциальная   возможность   человека   выполнить </a:t>
            </a:r>
            <a:r>
              <a:rPr lang="ru-RU" b="1" i="1" dirty="0" smtClean="0">
                <a:solidFill>
                  <a:srgbClr val="FFFF00"/>
                </a:solidFill>
              </a:rPr>
              <a:t>целесообразную</a:t>
            </a:r>
            <a:r>
              <a:rPr lang="ru-RU" b="1" i="1" dirty="0" smtClean="0">
                <a:solidFill>
                  <a:srgbClr val="7030A0"/>
                </a:solidFill>
              </a:rPr>
              <a:t>,   </a:t>
            </a:r>
            <a:r>
              <a:rPr lang="ru-RU" b="1" i="1" dirty="0" smtClean="0">
                <a:solidFill>
                  <a:srgbClr val="FFC000"/>
                </a:solidFill>
              </a:rPr>
              <a:t>мотивированную    </a:t>
            </a:r>
            <a:r>
              <a:rPr lang="ru-RU" b="1" i="1" dirty="0" smtClean="0">
                <a:solidFill>
                  <a:srgbClr val="7030A0"/>
                </a:solidFill>
              </a:rPr>
              <a:t>деятельность    на    заданном    уровне </a:t>
            </a:r>
            <a:r>
              <a:rPr lang="ru-RU" b="1" i="1" dirty="0" smtClean="0">
                <a:solidFill>
                  <a:srgbClr val="92D050"/>
                </a:solidFill>
              </a:rPr>
              <a:t>эффективности </a:t>
            </a:r>
            <a:r>
              <a:rPr lang="ru-RU" b="1" i="1" dirty="0" smtClean="0">
                <a:solidFill>
                  <a:srgbClr val="7030A0"/>
                </a:solidFill>
              </a:rPr>
              <a:t>в течение определенного времени.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Зависит  от  внешних  условий деятельности   и   психофизиологических   резервов  человека.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Различают </a:t>
            </a:r>
            <a:r>
              <a:rPr lang="ru-RU" b="1" i="1" dirty="0" smtClean="0">
                <a:solidFill>
                  <a:srgbClr val="FF0000"/>
                </a:solidFill>
              </a:rPr>
              <a:t>максимальную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smtClean="0">
                <a:solidFill>
                  <a:srgbClr val="FFC000"/>
                </a:solidFill>
              </a:rPr>
              <a:t>оптимальную</a:t>
            </a:r>
            <a:r>
              <a:rPr lang="ru-RU" b="1" i="1" dirty="0" smtClean="0">
                <a:solidFill>
                  <a:srgbClr val="7030A0"/>
                </a:solidFill>
              </a:rPr>
              <a:t> и </a:t>
            </a:r>
            <a:r>
              <a:rPr lang="ru-RU" b="1" i="1" dirty="0" smtClean="0">
                <a:solidFill>
                  <a:srgbClr val="0070C0"/>
                </a:solidFill>
              </a:rPr>
              <a:t>сниженную</a:t>
            </a:r>
            <a:r>
              <a:rPr lang="ru-RU" b="1" i="1" dirty="0" smtClean="0">
                <a:solidFill>
                  <a:srgbClr val="7030A0"/>
                </a:solidFill>
              </a:rPr>
              <a:t> работоспособность.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Утомление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  временное  объективное  снижение   работоспособности   под влиянием   длительного   воздействия   нагрузки   на   организм   человека.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Сопровождается  потерей  интереса  к  работе,  преобладанием  мотивации  на прекращение деятельности, негативными эмоциональными  реакциями.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Переутомление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900" b="1" i="1" dirty="0" smtClean="0">
                <a:solidFill>
                  <a:srgbClr val="7030A0"/>
                </a:solidFill>
              </a:rPr>
              <a:t>накопление утомления по причинам нерационального режима труда и отдыха при  отсутствии  своевременного  восстановления.  </a:t>
            </a:r>
            <a:r>
              <a:rPr lang="ru-RU" b="1" i="1" dirty="0" smtClean="0">
                <a:solidFill>
                  <a:srgbClr val="FF0000"/>
                </a:solidFill>
              </a:rPr>
              <a:t>Влечет  за собой  снижение  работоспособности  и   продуктивности   труда,   появление раздражительности, головной боли, расстройство  сна  и  т.п.  Переутомление бывает начинающееся, легкое, выраженное, тяжелое.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i="1" u="sng" dirty="0" smtClean="0">
                <a:solidFill>
                  <a:srgbClr val="FFC000"/>
                </a:solidFill>
              </a:rPr>
              <a:t>Рекреация</a:t>
            </a:r>
            <a:r>
              <a:rPr lang="ru-RU" i="1" dirty="0" smtClean="0"/>
              <a:t> и </a:t>
            </a:r>
            <a:r>
              <a:rPr lang="ru-RU" i="1" u="sng" dirty="0" smtClean="0">
                <a:solidFill>
                  <a:srgbClr val="00B0F0"/>
                </a:solidFill>
              </a:rPr>
              <a:t>Релаксация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58280" cy="514353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Отдых с помощью сил природы,  необходимый  для  восстановления  сил  организма  после физической и умственной нагрузки.</a:t>
            </a:r>
          </a:p>
          <a:p>
            <a:r>
              <a:rPr lang="ru-RU" sz="3600" b="1" i="1" dirty="0" smtClean="0">
                <a:solidFill>
                  <a:srgbClr val="00B0F0"/>
                </a:solidFill>
              </a:rPr>
              <a:t>состояние покоя и расслабленности, возникающее  вследствие снятия напряжения после больших физических нагрузок, сильных  переживаний  и т.п.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76899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Студенческий   возраст   характеризуется   интенсивной   работой   над формированием своей личности, выработкой стиля поведения. Это время поисков молодыми   людьми   ответов   на    разнообразные    нравственно-этические, эстетические, научные, общекультурные, политические и другие вопросы.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Объективные и субъективные факторы обучения и реакция на них организма студентов.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 противоречия   между большим объемом учебной  информации и дефицитом времени на её освоение;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Эти  противоречия  создают  высокое  нервно-эмоциональное  напряжение, которое отрицательно отражается на здоровье и, особенно, на психофизическом состоянии студентов.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  психофизическом  состоянии  студентов  отражаются  также  объективные  и субъективные  факторы.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</a:rPr>
              <a:t>К  объективным  факторам  относятся  возраст,  пол, состояние здоровья, величина учебной нагрузки и  продолжительность отдыха.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Субъективные факторы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52578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включают в себя          </a:t>
            </a:r>
            <a:r>
              <a:rPr lang="ru-RU" b="1" i="1" dirty="0" smtClean="0">
                <a:solidFill>
                  <a:srgbClr val="FF0000"/>
                </a:solidFill>
              </a:rPr>
              <a:t>1 мотивацию, 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2 уровень знаний,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3  способность  адаптироваться  к  новым  условиям  обучения  в  вузе,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4  психофизические  возможности,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5  нервно-психическую  устойчивость,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6  личностные качества   (характер,    темперамент,  коммуникабельность  и др.),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7  работоспособность,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8  утомляемость и т.п.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Вообще, можно говорить о трех видах здоровья: о  здоровье  физическом, психическом </a:t>
            </a:r>
            <a:r>
              <a:rPr lang="ru-RU" sz="3600" i="1" dirty="0" smtClean="0">
                <a:solidFill>
                  <a:schemeClr val="bg1"/>
                </a:solidFill>
              </a:rPr>
              <a:t>и </a:t>
            </a:r>
            <a:r>
              <a:rPr lang="ru-RU" sz="3600" i="1" dirty="0" smtClean="0"/>
              <a:t>нравственном (социальном).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786842" cy="450059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Физическое здоровье - </a:t>
            </a:r>
            <a:r>
              <a:rPr lang="ru-RU" sz="2400" i="1" dirty="0" smtClean="0"/>
              <a:t>это ес</a:t>
            </a:r>
            <a:r>
              <a:rPr lang="ru-RU" sz="2400" i="1" dirty="0" smtClean="0">
                <a:solidFill>
                  <a:srgbClr val="C00000"/>
                </a:solidFill>
              </a:rPr>
              <a:t>тественное состояние  организма,  обусловле</a:t>
            </a:r>
            <a:r>
              <a:rPr lang="ru-RU" sz="2400" i="1" dirty="0" smtClean="0"/>
              <a:t>нное нор</a:t>
            </a:r>
            <a:r>
              <a:rPr lang="ru-RU" sz="2400" i="1" dirty="0" smtClean="0">
                <a:solidFill>
                  <a:srgbClr val="C00000"/>
                </a:solidFill>
              </a:rPr>
              <a:t>мальным  функционированием  всех  его  органов  и  </a:t>
            </a:r>
            <a:r>
              <a:rPr lang="ru-RU" sz="2400" i="1" dirty="0" smtClean="0"/>
              <a:t>систем.</a:t>
            </a:r>
          </a:p>
          <a:p>
            <a:r>
              <a:rPr lang="ru-RU" sz="2400" i="1" dirty="0" smtClean="0">
                <a:solidFill>
                  <a:srgbClr val="00B0F0"/>
                </a:solidFill>
              </a:rPr>
              <a:t>Психическое  здоровье   зависит   от   состояния   головного   мозга,   оно характеризуется уровнем и качеством мышления, развитием внимания и  памяти, степенью эмоциональной устойчивости, развитием волевых качеств.</a:t>
            </a:r>
          </a:p>
          <a:p>
            <a:r>
              <a:rPr lang="ru-RU" sz="2400" i="1" dirty="0" smtClean="0">
                <a:solidFill>
                  <a:schemeClr val="bg1"/>
                </a:solidFill>
              </a:rPr>
              <a:t>Нравственное  здоровье человека определяется  моральными  принципами,  которые являются основой социальной  жизни  человека (сознательное отношение к труду,  овладение сокровищами культуры, стремление к саморазвитию и молодость души)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Скрытые трудности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 факторам риска, способствующим появлению </a:t>
            </a:r>
            <a:r>
              <a:rPr lang="ru-RU" b="1" i="1" dirty="0" err="1" smtClean="0">
                <a:solidFill>
                  <a:srgbClr val="7030A0"/>
                </a:solidFill>
              </a:rPr>
              <a:t>сердечно-сосудистых</a:t>
            </a:r>
            <a:r>
              <a:rPr lang="ru-RU" b="1" i="1" dirty="0" smtClean="0">
                <a:solidFill>
                  <a:srgbClr val="7030A0"/>
                </a:solidFill>
              </a:rPr>
              <a:t>, нервных и психических заболеваний, относятся :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1 социальные  перемены,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2 жизненные трудности,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3 непонимание близкими  людьми, 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4 нетерпение,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5 постоянное  ощущение недостатка времени,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6  торопливая  еда,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7  мотивационный  конфликт.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Отрицательное воздействие  на  организм  усиливается  при  суммарном  влиянии   нескольких факторов риска, когда они воздействуют одновременно и принимают  хронический характер.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Ценность мотивации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72164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Усталость нарастает при непонимании значения выполняемой работы, неудовлетворенности её результатами.</a:t>
            </a:r>
          </a:p>
          <a:p>
            <a:r>
              <a:rPr lang="ru-RU" sz="4400" b="1" i="1" dirty="0" smtClean="0">
                <a:solidFill>
                  <a:srgbClr val="00B050"/>
                </a:solidFill>
              </a:rPr>
              <a:t> Наоборот,  усиление  интереса, успешное завершение работы снижает чувство усталости</a:t>
            </a:r>
            <a:r>
              <a:rPr lang="ru-RU" sz="4400" b="1" i="1" dirty="0" smtClean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Работоспособность в умственном труде и влияние на нее внешних и  внутренних факторов.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 Колебания  работоспособности  в   течение   суток   соответствуют биологическим ритмам  организма.  Высокая  работоспособность  в  любом  виде деятельности обеспечивается только в том случае,  если  жизненный  (рабочий) ритм  правильно  согласуется  со  свойственными   организму   биологическими ритмами его психофизиологических функций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16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Средства физической культуры в регулировании умственной работоспособности, </a:t>
            </a:r>
            <a:r>
              <a:rPr lang="ru-RU" i="1" dirty="0" err="1" smtClean="0"/>
              <a:t>психоэмоционального</a:t>
            </a:r>
            <a:r>
              <a:rPr lang="ru-RU" i="1" dirty="0" smtClean="0"/>
              <a:t> и функционального состояния студентов.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78608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Среди мероприятий направленных на повышение умственной работоспособности студентов,    на     преодоление и профилактику </a:t>
            </a:r>
            <a:r>
              <a:rPr lang="ru-RU" b="1" i="1" dirty="0" err="1" smtClean="0"/>
              <a:t>психоэмоционального</a:t>
            </a:r>
            <a:r>
              <a:rPr lang="ru-RU" b="1" i="1" dirty="0" smtClean="0"/>
              <a:t> и функционального перенапряжения можно  рекомендовать следующие: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39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28800" y="7245424"/>
            <a:ext cx="7972452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86808" cy="6286544"/>
          </a:xfrm>
        </p:spPr>
        <p:txBody>
          <a:bodyPr>
            <a:normAutofit fontScale="92500" lnSpcReduction="10000"/>
          </a:bodyPr>
          <a:lstStyle/>
          <a:p>
            <a:r>
              <a:rPr lang="ru-RU" sz="3500" i="1" dirty="0" smtClean="0"/>
              <a:t>1 систематическое изучение учебных предметов студентами в  семестре, без "штурма"в период зачетов и экзаменов;</a:t>
            </a:r>
            <a:endParaRPr lang="ru-RU" sz="3500" dirty="0" smtClean="0"/>
          </a:p>
          <a:p>
            <a:r>
              <a:rPr lang="ru-RU" sz="3500" i="1" dirty="0" smtClean="0"/>
              <a:t>2 ритмичную и системную организацию умственного труда;</a:t>
            </a:r>
            <a:endParaRPr lang="ru-RU" sz="3500" dirty="0" smtClean="0"/>
          </a:p>
          <a:p>
            <a:r>
              <a:rPr lang="ru-RU" sz="3500" i="1" dirty="0" smtClean="0"/>
              <a:t>3 постоянное поддержание эмоции интереса;</a:t>
            </a:r>
            <a:endParaRPr lang="ru-RU" sz="3500" dirty="0" smtClean="0"/>
          </a:p>
          <a:p>
            <a:r>
              <a:rPr lang="ru-RU" sz="3500" i="1" dirty="0" smtClean="0"/>
              <a:t>4 совершенствование межличностных отношений студентов между собой и преподавателями вуза, воспитание чувств;</a:t>
            </a:r>
            <a:endParaRPr lang="ru-RU" sz="3500" dirty="0" smtClean="0"/>
          </a:p>
          <a:p>
            <a:r>
              <a:rPr lang="ru-RU" sz="3500" i="1" dirty="0" smtClean="0"/>
              <a:t>5 организацию рационального режима труда, питания, сна и отдыха;</a:t>
            </a:r>
          </a:p>
        </p:txBody>
      </p:sp>
    </p:spTree>
    <p:extLst>
      <p:ext uri="{BB962C8B-B14F-4D97-AF65-F5344CB8AC3E}">
        <p14:creationId xmlns:p14="http://schemas.microsoft.com/office/powerpoint/2010/main" val="2514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929686" y="6500810"/>
            <a:ext cx="1690986" cy="35719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500858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6  отказ от вредных привычек:  употребления алкоголя и наркотиков, курения и токсикомании;</a:t>
            </a:r>
            <a:endParaRPr lang="ru-RU" dirty="0" smtClean="0"/>
          </a:p>
          <a:p>
            <a:r>
              <a:rPr lang="ru-RU" i="1" dirty="0" smtClean="0"/>
              <a:t>7 двигательную активность и физическую тренировку, постоянное поддержание организма в состоянии оптимальной физической тренированности;</a:t>
            </a:r>
            <a:endParaRPr lang="ru-RU" dirty="0" smtClean="0"/>
          </a:p>
          <a:p>
            <a:r>
              <a:rPr lang="ru-RU" i="1" dirty="0" smtClean="0"/>
              <a:t>8 обучение  студентов методам самоконтроля за состоянием организма с целью выявления отклонений от нормы  и своевременной корректировки и устранения этих отклонений средствами профилактики.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0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500306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0070C0"/>
                </a:solidFill>
              </a:rPr>
              <a:t>Использование физических упражнений как средства активного отдыха.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rmAutofit/>
          </a:bodyPr>
          <a:lstStyle/>
          <a:p>
            <a:r>
              <a:rPr lang="ru-RU" i="1" dirty="0" smtClean="0"/>
              <a:t>Различают отдых </a:t>
            </a:r>
            <a:r>
              <a:rPr lang="ru-RU" b="1" i="1" dirty="0" smtClean="0">
                <a:solidFill>
                  <a:srgbClr val="00B0F0"/>
                </a:solidFill>
              </a:rPr>
              <a:t>пассивный</a:t>
            </a:r>
            <a:r>
              <a:rPr lang="ru-RU" i="1" dirty="0" smtClean="0"/>
              <a:t> и </a:t>
            </a:r>
            <a:r>
              <a:rPr lang="ru-RU" b="1" i="1" dirty="0" smtClean="0">
                <a:solidFill>
                  <a:srgbClr val="7030A0"/>
                </a:solidFill>
              </a:rPr>
              <a:t>активный</a:t>
            </a:r>
            <a:r>
              <a:rPr lang="ru-RU" i="1" dirty="0" smtClean="0"/>
              <a:t>, связанный с  двигательной деятельностью.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Активный-   оказывает благоприятное  влияние  на  состояние  мышечной,  дыхательной  и  </a:t>
            </a:r>
            <a:r>
              <a:rPr lang="ru-RU" b="1" i="1" dirty="0" err="1" smtClean="0">
                <a:solidFill>
                  <a:srgbClr val="7030A0"/>
                </a:solidFill>
              </a:rPr>
              <a:t>сердечно-сосудистой</a:t>
            </a:r>
            <a:r>
              <a:rPr lang="ru-RU" b="1" i="1" dirty="0" smtClean="0">
                <a:solidFill>
                  <a:srgbClr val="7030A0"/>
                </a:solidFill>
              </a:rPr>
              <a:t> систем, активизирует сенсомоторную зону коры больших полушарий,  поднимает  тонус всего организма, способствует активному протеканию восстановительных процессов.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"Малые  формы"физической  культуры  в  режиме  учебного  труда студентов.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 ним относятся 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1 утренняя   гигиеническая   гимнастика,  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2 физкультурная   пауза,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3 </a:t>
            </a:r>
            <a:r>
              <a:rPr lang="ru-RU" b="1" i="1" dirty="0" err="1" smtClean="0">
                <a:solidFill>
                  <a:srgbClr val="7030A0"/>
                </a:solidFill>
              </a:rPr>
              <a:t>микропаузы</a:t>
            </a:r>
            <a:r>
              <a:rPr lang="ru-RU" b="1" i="1" dirty="0" smtClean="0">
                <a:solidFill>
                  <a:srgbClr val="7030A0"/>
                </a:solidFill>
              </a:rPr>
              <a:t> в учебном труде студентов с использованием физических упражнений (</a:t>
            </a:r>
            <a:r>
              <a:rPr lang="ru-RU" b="1" i="1" dirty="0" err="1" smtClean="0">
                <a:solidFill>
                  <a:srgbClr val="7030A0"/>
                </a:solidFill>
              </a:rPr>
              <a:t>физкультминуты</a:t>
            </a:r>
            <a:r>
              <a:rPr lang="ru-RU" b="1" i="1" dirty="0" smtClean="0">
                <a:solidFill>
                  <a:srgbClr val="7030A0"/>
                </a:solidFill>
              </a:rPr>
              <a:t>).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обобщение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Динамика  учебного  процесса  с  его  неравномерностью   распределения нагрузок и интенсификацией во время экзаменационной сессии  является  своего рода испытанием  организма  студентов.  Происходит  снижение  функциональной устойчивости  к  физическим  и  </a:t>
            </a:r>
            <a:r>
              <a:rPr lang="ru-RU" i="1" dirty="0" err="1" smtClean="0">
                <a:solidFill>
                  <a:srgbClr val="00B0F0"/>
                </a:solidFill>
              </a:rPr>
              <a:t>психоэмоциональным</a:t>
            </a:r>
            <a:r>
              <a:rPr lang="ru-RU" i="1" dirty="0" smtClean="0">
                <a:solidFill>
                  <a:srgbClr val="00B0F0"/>
                </a:solidFill>
              </a:rPr>
              <a:t>   нагрузкам,   возрастает негативное влияние </a:t>
            </a:r>
            <a:r>
              <a:rPr lang="ru-RU" i="1" dirty="0" err="1" smtClean="0">
                <a:solidFill>
                  <a:srgbClr val="00B0F0"/>
                </a:solidFill>
              </a:rPr>
              <a:t>гиподинамики</a:t>
            </a:r>
            <a:r>
              <a:rPr lang="ru-RU" i="1" dirty="0" smtClean="0">
                <a:solidFill>
                  <a:srgbClr val="00B0F0"/>
                </a:solidFill>
              </a:rPr>
              <a:t>, нарушений режимов труда  и  отдыха,  сна  и питания, интоксикации организма из-за вредных привычек; возникает  состояние общего утомления, переходящее в переутомление.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92871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71490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Обычно люди   становятся    жертвами малоподвижности (гиподинамии), вызывающей преждевременное старение. 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Другие излишествуют  в  еде,  вызывая,  тем  самым,  развитие  ожирения,  склероза сосудов, а у некоторых –  сахарного  </a:t>
            </a:r>
            <a:r>
              <a:rPr lang="ru-RU" sz="3500" i="1" dirty="0" smtClean="0">
                <a:solidFill>
                  <a:srgbClr val="0070C0"/>
                </a:solidFill>
              </a:rPr>
              <a:t>диабета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r>
              <a:rPr lang="ru-RU" i="1" dirty="0" smtClean="0"/>
              <a:t>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Третьи  не  умеют  о</a:t>
            </a:r>
            <a:r>
              <a:rPr lang="ru-RU" i="1" dirty="0" smtClean="0">
                <a:solidFill>
                  <a:srgbClr val="FFFF00"/>
                </a:solidFill>
              </a:rPr>
              <a:t>тд</a:t>
            </a:r>
            <a:r>
              <a:rPr lang="ru-RU" i="1" dirty="0" smtClean="0">
                <a:solidFill>
                  <a:srgbClr val="002060"/>
                </a:solidFill>
              </a:rPr>
              <a:t>ыхать,     отвлекаться от умс</a:t>
            </a:r>
            <a:r>
              <a:rPr lang="ru-RU" i="1" dirty="0" smtClean="0">
                <a:solidFill>
                  <a:srgbClr val="FFFF00"/>
                </a:solidFill>
              </a:rPr>
              <a:t>тв</a:t>
            </a:r>
            <a:r>
              <a:rPr lang="ru-RU" i="1" dirty="0" smtClean="0">
                <a:solidFill>
                  <a:srgbClr val="002060"/>
                </a:solidFill>
              </a:rPr>
              <a:t>енных  и  бытовых  забот,  что,  в  конеч</a:t>
            </a:r>
            <a:r>
              <a:rPr lang="ru-RU" i="1" dirty="0" smtClean="0">
                <a:solidFill>
                  <a:srgbClr val="FFFF00"/>
                </a:solidFill>
              </a:rPr>
              <a:t>но</a:t>
            </a:r>
            <a:r>
              <a:rPr lang="ru-RU" i="1" dirty="0" smtClean="0">
                <a:solidFill>
                  <a:srgbClr val="002060"/>
                </a:solidFill>
              </a:rPr>
              <a:t>м  итоге,  приводит  к  заболеваниям внутр</a:t>
            </a:r>
            <a:r>
              <a:rPr lang="ru-RU" i="1" dirty="0" smtClean="0">
                <a:solidFill>
                  <a:srgbClr val="FFFF00"/>
                </a:solidFill>
              </a:rPr>
              <a:t>ен</a:t>
            </a:r>
            <a:r>
              <a:rPr lang="ru-RU" i="1" dirty="0" smtClean="0">
                <a:solidFill>
                  <a:srgbClr val="002060"/>
                </a:solidFill>
              </a:rPr>
              <a:t>них органов.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Индивидуальный подход к своей </a:t>
            </a:r>
            <a:r>
              <a:rPr lang="ru-RU" i="1" dirty="0" smtClean="0">
                <a:solidFill>
                  <a:srgbClr val="00B0F0"/>
                </a:solidFill>
              </a:rPr>
              <a:t>работоспособности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Позитивный характер изменений умственной работоспособности достигается во  многом  при  адекватном  для  каждого  индивида  использовании  средств физической   культуры,   методов   и   режимов   воздействия.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Что дает правильный Индивидуальный подход?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1  </a:t>
            </a:r>
            <a:r>
              <a:rPr lang="ru-RU" b="1" i="1" dirty="0" smtClean="0">
                <a:solidFill>
                  <a:srgbClr val="FF0000"/>
                </a:solidFill>
              </a:rPr>
              <a:t>длительное  сохранение работоспособности в учебном труде;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2 ускоренная врабатываемость;  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3 способность к  ускоренному  восстановлению;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4 эмоциональная и волевая устойчивость к  сбивающим  факторам,               </a:t>
            </a:r>
            <a:r>
              <a:rPr lang="ru-RU" b="1" i="1" dirty="0" err="1" smtClean="0">
                <a:solidFill>
                  <a:srgbClr val="FFFF00"/>
                </a:solidFill>
              </a:rPr>
              <a:t>итог-положительный</a:t>
            </a:r>
            <a:r>
              <a:rPr lang="ru-RU" b="1" i="1" dirty="0" smtClean="0">
                <a:solidFill>
                  <a:srgbClr val="FFFF00"/>
                </a:solidFill>
              </a:rPr>
              <a:t> эмоциональный фон;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5 снижение физиологической стоимости учебного труда на единицу работы.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Дайте определение «здоровье» в уставе Всемирной организации здравоохранения: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Состояние полного физического, душевного и социального благополучия.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Способность организма к выполнению профессиональных функций.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Отсутствие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3356354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важным слагаемым здорового образа жизни является: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общественная гигиена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</a:p>
        </p:txBody>
      </p:sp>
    </p:spTree>
    <p:extLst>
      <p:ext uri="{BB962C8B-B14F-4D97-AF65-F5344CB8AC3E}">
        <p14:creationId xmlns:p14="http://schemas.microsoft.com/office/powerpoint/2010/main" val="2341781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относится к здоровому образу жизни: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315019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фактор не оказывает влияние на здоровье человека: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науки </a:t>
            </a:r>
          </a:p>
        </p:txBody>
      </p:sp>
    </p:spTree>
    <p:extLst>
      <p:ext uri="{BB962C8B-B14F-4D97-AF65-F5344CB8AC3E}">
        <p14:creationId xmlns:p14="http://schemas.microsoft.com/office/powerpoint/2010/main" val="1029186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питательные вещества имеющие энергетическую ценность: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белки, жиры и углеводы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жиры, углеводы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жиры, углеводы, минеральные соли</a:t>
            </a:r>
          </a:p>
        </p:txBody>
      </p:sp>
    </p:spTree>
    <p:extLst>
      <p:ext uri="{BB962C8B-B14F-4D97-AF65-F5344CB8AC3E}">
        <p14:creationId xmlns:p14="http://schemas.microsoft.com/office/powerpoint/2010/main" val="3893798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6.Что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утомление?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снижения работоспособности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Отдых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физических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007467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продолжительной умственной работы происходят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сосредоточения внимания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реакции;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внимания;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сосредоточения внимания.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322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622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8.Фактор,  негативно влияющий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умственную работоспособность 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Хорошее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освещенность рабочего помещения.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От чего зависит здоровье?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Здоровье  человека  -  результат  сложного  взаимодействия  социальных, средовых и биологических факторов. Считается, что вклад различных влияний  в состояние здоровья следующий: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B050"/>
                </a:solidFill>
              </a:rPr>
              <a:t>     наследственность - 20%;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     окружающая среда - 20%;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i="1" dirty="0" smtClean="0"/>
              <a:t>    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уровень медицинской помощи - 10%;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/>
              <a:t>    </a:t>
            </a:r>
            <a:r>
              <a:rPr lang="ru-RU" sz="5400" i="1" dirty="0" smtClean="0">
                <a:solidFill>
                  <a:srgbClr val="FF0000"/>
                </a:solidFill>
              </a:rPr>
              <a:t> образ жизни - 50%.</a:t>
            </a:r>
            <a:endParaRPr lang="ru-RU" sz="5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Чем характеризуется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снижением работоспособности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ЧСС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865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10.При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напряженной физической работе утомление в первую очередь наступает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ЦНС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организме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24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2368544"/>
          </a:xfrm>
        </p:spPr>
        <p:txBody>
          <a:bodyPr>
            <a:normAutofit/>
          </a:bodyPr>
          <a:lstStyle/>
          <a:p>
            <a:pPr algn="l"/>
            <a:r>
              <a:rPr lang="ru-RU" sz="7200" dirty="0" smtClean="0"/>
              <a:t>Конец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78621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Надеюсь, что многие из Вас, вынесли, что то новое и полезное для себя.</a:t>
            </a:r>
          </a:p>
          <a:p>
            <a:pPr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545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Наследственность.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i="1" dirty="0" smtClean="0"/>
              <a:t>    </a:t>
            </a:r>
            <a:r>
              <a:rPr lang="ru-RU" sz="4000" b="1" i="1" dirty="0" smtClean="0">
                <a:solidFill>
                  <a:srgbClr val="7030A0"/>
                </a:solidFill>
              </a:rPr>
              <a:t>Это  присущее  всем  организмам  свойство повторять в ряду  поколений  одинаковые  признаки  и  особенности  развития, способность передавать от одного поколения к другому материальные  структуры клетки, содержащие программы развития из них новых особей.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Окружающая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372476" cy="521495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Реакции  организма  на   загрязнения   зависят   от   индивидуальных особенностей:  возраста,  пола,  состояния  здоровья.  Как  правило,  более уязвимы дети, пожилые и престарелые, больные люди.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Приспосабливаясь к  неблагоприятным  экологическим  условиям,  организм человека  испытывает  утомления.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 зависимости от величины нагрузки,  степени  подготовки организма итог различный, либо  стимулирующее,  либо угнетающее  воздействие  на  самочувствие  человека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00B050"/>
                </a:solidFill>
              </a:rPr>
              <a:t>Здоровый образ жизни включает  в  себя  следующие  основные  элементы: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solidFill>
                  <a:srgbClr val="FFC000"/>
                </a:solidFill>
              </a:rPr>
              <a:t>рациональный  режим  труда   и   отдыха,  </a:t>
            </a:r>
          </a:p>
          <a:p>
            <a:r>
              <a:rPr lang="ru-RU" sz="3600" i="1" dirty="0" smtClean="0">
                <a:solidFill>
                  <a:srgbClr val="FFC000"/>
                </a:solidFill>
              </a:rPr>
              <a:t> искоренение   вредных   привычек, </a:t>
            </a:r>
          </a:p>
          <a:p>
            <a:r>
              <a:rPr lang="ru-RU" sz="3600" i="1" dirty="0" smtClean="0">
                <a:solidFill>
                  <a:srgbClr val="FFC000"/>
                </a:solidFill>
              </a:rPr>
              <a:t>оптимальный двигательный режим, </a:t>
            </a:r>
          </a:p>
          <a:p>
            <a:r>
              <a:rPr lang="ru-RU" sz="3600" i="1" dirty="0" smtClean="0">
                <a:solidFill>
                  <a:srgbClr val="FFC000"/>
                </a:solidFill>
              </a:rPr>
              <a:t>личную  гигиену, </a:t>
            </a:r>
          </a:p>
          <a:p>
            <a:r>
              <a:rPr lang="ru-RU" sz="3600" i="1" dirty="0" smtClean="0">
                <a:solidFill>
                  <a:srgbClr val="FFC000"/>
                </a:solidFill>
              </a:rPr>
              <a:t> закаливание,</a:t>
            </a:r>
          </a:p>
          <a:p>
            <a:r>
              <a:rPr lang="ru-RU" sz="3600" i="1" dirty="0" smtClean="0">
                <a:solidFill>
                  <a:srgbClr val="FFC000"/>
                </a:solidFill>
              </a:rPr>
              <a:t>  рациональное питание и т.п.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рациональный  режим  труда   и   отдыха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Систематический и хорошо организованный процесс умственного труда чрезвычайно благотворно влияет на нервную систему,  сердце  и  сосуды.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Постоянная  тренировка в процессе труда укрепляет наше тело.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Напротив,  безделье  приводит  к  вялости мускулатуры,   нарушению  обмена  веществ,   ожирению   и   преждевременному одряхлению.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2627</Words>
  <Application>Microsoft Office PowerPoint</Application>
  <PresentationFormat>Экран (4:3)</PresentationFormat>
  <Paragraphs>191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Тема Office</vt:lpstr>
      <vt:lpstr>Основы здорового образа жизни студента.  +Психофизиологические основы  труда . Средства физической культуры в регулировании работоспособности. </vt:lpstr>
      <vt:lpstr>Здоровье - это состояние физического, духовного и социального благополучия. Основное условие и залог полноценной и счастливой жизни. </vt:lpstr>
      <vt:lpstr>Вообще, можно говорить о трех видах здоровья: о  здоровье  физическом, психическом и нравственном (социальном). </vt:lpstr>
      <vt:lpstr>Презентация PowerPoint</vt:lpstr>
      <vt:lpstr>От чего зависит здоровье?</vt:lpstr>
      <vt:lpstr>Наследственность. </vt:lpstr>
      <vt:lpstr>Окружающая среда</vt:lpstr>
      <vt:lpstr> Здоровый образ жизни включает  в  себя  следующие  основные  элементы: </vt:lpstr>
      <vt:lpstr>рациональный  режим  труда   и   отдыха</vt:lpstr>
      <vt:lpstr>рациональный  режим  труда   и   отдыха</vt:lpstr>
      <vt:lpstr>Профилактика вредных привычек.</vt:lpstr>
      <vt:lpstr>Режим питания.</vt:lpstr>
      <vt:lpstr>Принципы питания</vt:lpstr>
      <vt:lpstr>Двигательная активность</vt:lpstr>
      <vt:lpstr>Закаливание</vt:lpstr>
      <vt:lpstr>Функциональные резервы организма.</vt:lpstr>
      <vt:lpstr>Психологическая саморегуляция</vt:lpstr>
      <vt:lpstr>Презентация PowerPoint</vt:lpstr>
      <vt:lpstr>Презентация PowerPoint</vt:lpstr>
      <vt:lpstr>Физическое самовоспитание</vt:lpstr>
      <vt:lpstr>Итого</vt:lpstr>
      <vt:lpstr>Основные понятия.</vt:lpstr>
      <vt:lpstr>Утомление</vt:lpstr>
      <vt:lpstr>Переутомление</vt:lpstr>
      <vt:lpstr>Рекреация и Релаксация</vt:lpstr>
      <vt:lpstr> </vt:lpstr>
      <vt:lpstr>Объективные и субъективные факторы обучения и реакция на них организма студентов. </vt:lpstr>
      <vt:lpstr>На  психофизическом  состоянии  студентов  отражаются  также  объективные  и субъективные  факторы.</vt:lpstr>
      <vt:lpstr>Субъективные факторы</vt:lpstr>
      <vt:lpstr>Скрытые трудности</vt:lpstr>
      <vt:lpstr> </vt:lpstr>
      <vt:lpstr>Ценность мотивации</vt:lpstr>
      <vt:lpstr>Работоспособность в умственном труде и влияние на нее внешних и  внутренних факторов. </vt:lpstr>
      <vt:lpstr>Средства физической культуры в регулировании умственной работоспособности, психоэмоционального и функционального состояния студентов. </vt:lpstr>
      <vt:lpstr> </vt:lpstr>
      <vt:lpstr> </vt:lpstr>
      <vt:lpstr>Использование физических упражнений как средства активного отдыха. </vt:lpstr>
      <vt:lpstr>"Малые  формы"физической  культуры  в  режиме  учебного  труда студентов. </vt:lpstr>
      <vt:lpstr>обобщение</vt:lpstr>
      <vt:lpstr>Индивидуальный подход к своей работоспособности</vt:lpstr>
      <vt:lpstr>Что дает правильный Индивидуальный подход?</vt:lpstr>
      <vt:lpstr>1. Дайте определение «здоровье» в уставе Всемирной организации здравоохранения:</vt:lpstr>
      <vt:lpstr>2. Наиболее важным слагаемым здорового образа жизни является:</vt:lpstr>
      <vt:lpstr>3. Что не относится к здоровому образу жизни:</vt:lpstr>
      <vt:lpstr>4. Какой фактор не оказывает влияние на здоровье человека:</vt:lpstr>
      <vt:lpstr>5. Назовите питательные вещества имеющие энергетическую ценность:</vt:lpstr>
      <vt:lpstr>6.Что такое утомление? </vt:lpstr>
      <vt:lpstr>7.В процессе продолжительной умственной работы происходят : </vt:lpstr>
      <vt:lpstr>8.Фактор,  негативно влияющий на  умственную работоспособность : </vt:lpstr>
      <vt:lpstr>9. Чем характеризуется утомление: </vt:lpstr>
      <vt:lpstr> 10.При напряженной физической работе утомление в первую очередь наступает в: </vt:lpstr>
      <vt:lpstr>Конец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Анастасия А. Андрианова</cp:lastModifiedBy>
  <cp:revision>58</cp:revision>
  <dcterms:created xsi:type="dcterms:W3CDTF">2018-08-21T09:19:17Z</dcterms:created>
  <dcterms:modified xsi:type="dcterms:W3CDTF">2023-06-23T13:43:20Z</dcterms:modified>
</cp:coreProperties>
</file>