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7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D6E5F9"/>
          </a:solidFill>
        </a:fill>
      </a:tcStyle>
    </a:wholeTbl>
    <a:band2H>
      <a:tcTxStyle/>
      <a:tcStyle>
        <a:tcBdr/>
        <a:fill>
          <a:solidFill>
            <a:srgbClr val="ECF2FC"/>
          </a:solidFill>
        </a:fill>
      </a:tcStyle>
    </a:band2H>
    <a:firstCol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E2CECD"/>
          </a:solidFill>
        </a:fill>
      </a:tcStyle>
    </a:wholeTbl>
    <a:band2H>
      <a:tcTxStyle/>
      <a:tcStyle>
        <a:tcBdr/>
        <a:fill>
          <a:solidFill>
            <a:srgbClr val="F1E8E8"/>
          </a:solidFill>
        </a:fill>
      </a:tcStyle>
    </a:band2H>
    <a:firstCol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66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9" name="Shape 20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Arial"/>
      </a:defRPr>
    </a:lvl1pPr>
    <a:lvl2pPr indent="228600" latinLnBrk="0">
      <a:defRPr sz="1200">
        <a:latin typeface="+mj-lt"/>
        <a:ea typeface="+mj-ea"/>
        <a:cs typeface="+mj-cs"/>
        <a:sym typeface="Arial"/>
      </a:defRPr>
    </a:lvl2pPr>
    <a:lvl3pPr indent="457200" latinLnBrk="0">
      <a:defRPr sz="1200">
        <a:latin typeface="+mj-lt"/>
        <a:ea typeface="+mj-ea"/>
        <a:cs typeface="+mj-cs"/>
        <a:sym typeface="Arial"/>
      </a:defRPr>
    </a:lvl3pPr>
    <a:lvl4pPr indent="685800" latinLnBrk="0">
      <a:defRPr sz="1200">
        <a:latin typeface="+mj-lt"/>
        <a:ea typeface="+mj-ea"/>
        <a:cs typeface="+mj-cs"/>
        <a:sym typeface="Arial"/>
      </a:defRPr>
    </a:lvl4pPr>
    <a:lvl5pPr indent="914400" latinLnBrk="0">
      <a:defRPr sz="1200">
        <a:latin typeface="+mj-lt"/>
        <a:ea typeface="+mj-ea"/>
        <a:cs typeface="+mj-cs"/>
        <a:sym typeface="Arial"/>
      </a:defRPr>
    </a:lvl5pPr>
    <a:lvl6pPr indent="1143000" latinLnBrk="0">
      <a:defRPr sz="1200">
        <a:latin typeface="+mj-lt"/>
        <a:ea typeface="+mj-ea"/>
        <a:cs typeface="+mj-cs"/>
        <a:sym typeface="Arial"/>
      </a:defRPr>
    </a:lvl6pPr>
    <a:lvl7pPr indent="1371600" latinLnBrk="0">
      <a:defRPr sz="1200">
        <a:latin typeface="+mj-lt"/>
        <a:ea typeface="+mj-ea"/>
        <a:cs typeface="+mj-cs"/>
        <a:sym typeface="Arial"/>
      </a:defRPr>
    </a:lvl7pPr>
    <a:lvl8pPr indent="1600200" latinLnBrk="0">
      <a:defRPr sz="1200">
        <a:latin typeface="+mj-lt"/>
        <a:ea typeface="+mj-ea"/>
        <a:cs typeface="+mj-cs"/>
        <a:sym typeface="Arial"/>
      </a:defRPr>
    </a:lvl8pPr>
    <a:lvl9pPr indent="1828800" latinLnBrk="0">
      <a:defRPr sz="12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143000" y="1122362"/>
            <a:ext cx="6858000" cy="2387601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143000" y="3602037"/>
            <a:ext cx="6858000" cy="1655763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400"/>
              </a:spcBef>
              <a:buSzTx/>
              <a:buNone/>
              <a:defRPr sz="1800"/>
            </a:lvl1pPr>
            <a:lvl2pPr marL="0" indent="342900" algn="ctr">
              <a:spcBef>
                <a:spcPts val="400"/>
              </a:spcBef>
              <a:buSzTx/>
              <a:buNone/>
              <a:defRPr sz="1800"/>
            </a:lvl2pPr>
            <a:lvl3pPr marL="0" indent="685800" algn="ctr">
              <a:spcBef>
                <a:spcPts val="400"/>
              </a:spcBef>
              <a:buSzTx/>
              <a:buNone/>
              <a:defRPr sz="1800"/>
            </a:lvl3pPr>
            <a:lvl4pPr marL="0" indent="1028700" algn="ctr">
              <a:spcBef>
                <a:spcPts val="400"/>
              </a:spcBef>
              <a:buSzTx/>
              <a:buNone/>
              <a:defRPr sz="1800"/>
            </a:lvl4pPr>
            <a:lvl5pPr marL="0" indent="1371600" algn="ctr">
              <a:spcBef>
                <a:spcPts val="400"/>
              </a:spcBef>
              <a:buSzTx/>
              <a:buNone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Shape 9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2" name="Shape 102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52931" cy="585152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title"/>
          </p:nvPr>
        </p:nvSpPr>
        <p:spPr>
          <a:xfrm>
            <a:off x="1143000" y="1122362"/>
            <a:ext cx="6858000" cy="2387601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t>Title Text</a:t>
            </a:r>
          </a:p>
        </p:txBody>
      </p:sp>
      <p:sp>
        <p:nvSpPr>
          <p:cNvPr id="111" name="Shape 111"/>
          <p:cNvSpPr>
            <a:spLocks noGrp="1"/>
          </p:cNvSpPr>
          <p:nvPr>
            <p:ph type="body" sz="quarter" idx="1"/>
          </p:nvPr>
        </p:nvSpPr>
        <p:spPr>
          <a:xfrm>
            <a:off x="1143000" y="3602037"/>
            <a:ext cx="6858000" cy="1655763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400"/>
              </a:spcBef>
              <a:buSzTx/>
              <a:buNone/>
              <a:defRPr sz="1800"/>
            </a:lvl1pPr>
            <a:lvl2pPr marL="0" indent="342900" algn="ctr">
              <a:spcBef>
                <a:spcPts val="400"/>
              </a:spcBef>
              <a:buSzTx/>
              <a:buNone/>
              <a:defRPr sz="1800"/>
            </a:lvl2pPr>
            <a:lvl3pPr marL="0" indent="685800" algn="ctr">
              <a:spcBef>
                <a:spcPts val="400"/>
              </a:spcBef>
              <a:buSzTx/>
              <a:buNone/>
              <a:defRPr sz="1800"/>
            </a:lvl3pPr>
            <a:lvl4pPr marL="0" indent="1028700" algn="ctr">
              <a:spcBef>
                <a:spcPts val="400"/>
              </a:spcBef>
              <a:buSzTx/>
              <a:buNone/>
              <a:defRPr sz="1800"/>
            </a:lvl4pPr>
            <a:lvl5pPr marL="0" indent="1371600" algn="ctr">
              <a:spcBef>
                <a:spcPts val="400"/>
              </a:spcBef>
              <a:buSzTx/>
              <a:buNone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2" name="Shape 1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0" name="Shape 12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1" name="Shape 12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1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t>Title Text</a:t>
            </a:r>
          </a:p>
        </p:txBody>
      </p:sp>
      <p:sp>
        <p:nvSpPr>
          <p:cNvPr id="129" name="Shape 129"/>
          <p:cNvSpPr>
            <a:spLocks noGrp="1"/>
          </p:cNvSpPr>
          <p:nvPr>
            <p:ph type="body" sz="quarter" idx="1"/>
          </p:nvPr>
        </p:nvSpPr>
        <p:spPr>
          <a:xfrm>
            <a:off x="623887" y="4589462"/>
            <a:ext cx="7886701" cy="150018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SzTx/>
              <a:buNone/>
              <a:defRPr sz="1800">
                <a:solidFill>
                  <a:srgbClr val="888888"/>
                </a:solidFill>
              </a:defRPr>
            </a:lvl1pPr>
            <a:lvl2pPr marL="0" indent="342900">
              <a:spcBef>
                <a:spcPts val="400"/>
              </a:spcBef>
              <a:buSzTx/>
              <a:buNone/>
              <a:defRPr sz="1800">
                <a:solidFill>
                  <a:srgbClr val="888888"/>
                </a:solidFill>
              </a:defRPr>
            </a:lvl2pPr>
            <a:lvl3pPr marL="0" indent="685800">
              <a:spcBef>
                <a:spcPts val="400"/>
              </a:spcBef>
              <a:buSzTx/>
              <a:buNone/>
              <a:defRPr sz="1800">
                <a:solidFill>
                  <a:srgbClr val="888888"/>
                </a:solidFill>
              </a:defRPr>
            </a:lvl3pPr>
            <a:lvl4pPr marL="0" indent="1028700">
              <a:spcBef>
                <a:spcPts val="400"/>
              </a:spcBef>
              <a:buSzTx/>
              <a:buNone/>
              <a:defRPr sz="1800">
                <a:solidFill>
                  <a:srgbClr val="888888"/>
                </a:solidFill>
              </a:defRPr>
            </a:lvl4pPr>
            <a:lvl5pPr marL="0" indent="1371600">
              <a:spcBef>
                <a:spcPts val="400"/>
              </a:spcBef>
              <a:buSzTx/>
              <a:buNone/>
              <a:defRPr sz="18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0" name="Shape 1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38" name="Shape 138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2504" cy="452596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9" name="Shape 1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47" name="Shape 147"/>
          <p:cNvSpPr>
            <a:spLocks noGrp="1"/>
          </p:cNvSpPr>
          <p:nvPr>
            <p:ph type="body" sz="quarter" idx="1"/>
          </p:nvPr>
        </p:nvSpPr>
        <p:spPr>
          <a:xfrm>
            <a:off x="629841" y="1681163"/>
            <a:ext cx="3868340" cy="82391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None/>
              <a:defRPr sz="1800" b="1"/>
            </a:lvl1pPr>
            <a:lvl2pPr marL="0" indent="342900">
              <a:spcBef>
                <a:spcPts val="400"/>
              </a:spcBef>
              <a:buSzTx/>
              <a:buNone/>
              <a:defRPr sz="1800" b="1"/>
            </a:lvl2pPr>
            <a:lvl3pPr marL="0" indent="685800">
              <a:spcBef>
                <a:spcPts val="400"/>
              </a:spcBef>
              <a:buSzTx/>
              <a:buNone/>
              <a:defRPr sz="1800" b="1"/>
            </a:lvl3pPr>
            <a:lvl4pPr marL="0" indent="1028700">
              <a:spcBef>
                <a:spcPts val="400"/>
              </a:spcBef>
              <a:buSzTx/>
              <a:buNone/>
              <a:defRPr sz="1800" b="1"/>
            </a:lvl4pPr>
            <a:lvl5pPr marL="0" indent="1371600">
              <a:spcBef>
                <a:spcPts val="400"/>
              </a:spcBef>
              <a:buSzTx/>
              <a:buNone/>
              <a:defRPr sz="18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8" name="Shape 148"/>
          <p:cNvSpPr>
            <a:spLocks noGrp="1"/>
          </p:cNvSpPr>
          <p:nvPr>
            <p:ph type="body" sz="quarter" idx="13"/>
          </p:nvPr>
        </p:nvSpPr>
        <p:spPr>
          <a:xfrm>
            <a:off x="4629149" y="1681163"/>
            <a:ext cx="3887393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400"/>
              </a:spcBef>
              <a:buSzTx/>
              <a:buNone/>
              <a:defRPr sz="1800" b="1"/>
            </a:pPr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57" name="Shape 15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172" name="Shape 172"/>
          <p:cNvSpPr>
            <a:spLocks noGrp="1"/>
          </p:cNvSpPr>
          <p:nvPr>
            <p:ph type="body" sz="half" idx="1"/>
          </p:nvPr>
        </p:nvSpPr>
        <p:spPr>
          <a:xfrm>
            <a:off x="3887391" y="987425"/>
            <a:ext cx="4629151" cy="4873625"/>
          </a:xfrm>
          <a:prstGeom prst="rect">
            <a:avLst/>
          </a:prstGeom>
        </p:spPr>
        <p:txBody>
          <a:bodyPr/>
          <a:lstStyle>
            <a:lvl1pPr>
              <a:spcBef>
                <a:spcPts val="500"/>
              </a:spcBef>
              <a:defRPr sz="2400"/>
            </a:lvl1pPr>
            <a:lvl2pPr>
              <a:spcBef>
                <a:spcPts val="500"/>
              </a:spcBef>
              <a:defRPr sz="2400"/>
            </a:lvl2pPr>
            <a:lvl3pPr>
              <a:spcBef>
                <a:spcPts val="500"/>
              </a:spcBef>
              <a:defRPr sz="2400"/>
            </a:lvl3pPr>
            <a:lvl4pPr>
              <a:spcBef>
                <a:spcPts val="500"/>
              </a:spcBef>
              <a:defRPr sz="2400"/>
            </a:lvl4pPr>
            <a:lvl5pPr>
              <a:spcBef>
                <a:spcPts val="500"/>
              </a:spcBef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3" name="Shape 173"/>
          <p:cNvSpPr>
            <a:spLocks noGrp="1"/>
          </p:cNvSpPr>
          <p:nvPr>
            <p:ph type="body" sz="quarter" idx="13"/>
          </p:nvPr>
        </p:nvSpPr>
        <p:spPr>
          <a:xfrm>
            <a:off x="629840" y="2057400"/>
            <a:ext cx="2949180" cy="3811588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200"/>
              </a:spcBef>
              <a:buSzTx/>
              <a:buNone/>
              <a:defRPr sz="1200"/>
            </a:pPr>
            <a:endParaRPr/>
          </a:p>
        </p:txBody>
      </p:sp>
      <p:sp>
        <p:nvSpPr>
          <p:cNvPr id="174" name="Shape 17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182" name="Shape 182"/>
          <p:cNvSpPr>
            <a:spLocks noGrp="1"/>
          </p:cNvSpPr>
          <p:nvPr>
            <p:ph type="pic" sz="half" idx="13"/>
          </p:nvPr>
        </p:nvSpPr>
        <p:spPr>
          <a:xfrm>
            <a:off x="3887391" y="987425"/>
            <a:ext cx="462915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83" name="Shape 183"/>
          <p:cNvSpPr>
            <a:spLocks noGrp="1"/>
          </p:cNvSpPr>
          <p:nvPr>
            <p:ph type="body" sz="quarter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buSzTx/>
              <a:buNone/>
              <a:defRPr sz="1200"/>
            </a:lvl1pPr>
            <a:lvl2pPr marL="0" indent="342900">
              <a:spcBef>
                <a:spcPts val="200"/>
              </a:spcBef>
              <a:buSzTx/>
              <a:buNone/>
              <a:defRPr sz="1200"/>
            </a:lvl2pPr>
            <a:lvl3pPr marL="0" indent="685800">
              <a:spcBef>
                <a:spcPts val="200"/>
              </a:spcBef>
              <a:buSzTx/>
              <a:buNone/>
              <a:defRPr sz="1200"/>
            </a:lvl3pPr>
            <a:lvl4pPr marL="0" indent="1028700">
              <a:spcBef>
                <a:spcPts val="200"/>
              </a:spcBef>
              <a:buSzTx/>
              <a:buNone/>
              <a:defRPr sz="1200"/>
            </a:lvl4pPr>
            <a:lvl5pPr marL="0" indent="1371600">
              <a:spcBef>
                <a:spcPts val="200"/>
              </a:spcBef>
              <a:buSzTx/>
              <a:buNone/>
              <a:defRPr sz="1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4" name="Shape 18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92" name="Shape 19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3" name="Shape 19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01" name="Shape 201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52931" cy="585152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2" name="Shape 20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1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t>Title Text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623887" y="4589462"/>
            <a:ext cx="7886701" cy="150018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SzTx/>
              <a:buNone/>
              <a:defRPr sz="1800">
                <a:solidFill>
                  <a:srgbClr val="888888"/>
                </a:solidFill>
              </a:defRPr>
            </a:lvl1pPr>
            <a:lvl2pPr marL="0" indent="342900">
              <a:spcBef>
                <a:spcPts val="400"/>
              </a:spcBef>
              <a:buSzTx/>
              <a:buNone/>
              <a:defRPr sz="1800">
                <a:solidFill>
                  <a:srgbClr val="888888"/>
                </a:solidFill>
              </a:defRPr>
            </a:lvl2pPr>
            <a:lvl3pPr marL="0" indent="685800">
              <a:spcBef>
                <a:spcPts val="400"/>
              </a:spcBef>
              <a:buSzTx/>
              <a:buNone/>
              <a:defRPr sz="1800">
                <a:solidFill>
                  <a:srgbClr val="888888"/>
                </a:solidFill>
              </a:defRPr>
            </a:lvl3pPr>
            <a:lvl4pPr marL="0" indent="1028700">
              <a:spcBef>
                <a:spcPts val="400"/>
              </a:spcBef>
              <a:buSzTx/>
              <a:buNone/>
              <a:defRPr sz="1800">
                <a:solidFill>
                  <a:srgbClr val="888888"/>
                </a:solidFill>
              </a:defRPr>
            </a:lvl4pPr>
            <a:lvl5pPr marL="0" indent="1371600">
              <a:spcBef>
                <a:spcPts val="400"/>
              </a:spcBef>
              <a:buSzTx/>
              <a:buNone/>
              <a:defRPr sz="18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2504" cy="452596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sz="quarter" idx="1"/>
          </p:nvPr>
        </p:nvSpPr>
        <p:spPr>
          <a:xfrm>
            <a:off x="629841" y="1681163"/>
            <a:ext cx="3868340" cy="82391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None/>
              <a:defRPr sz="1800" b="1"/>
            </a:lvl1pPr>
            <a:lvl2pPr marL="0" indent="342900">
              <a:spcBef>
                <a:spcPts val="400"/>
              </a:spcBef>
              <a:buSzTx/>
              <a:buNone/>
              <a:defRPr sz="1800" b="1"/>
            </a:lvl2pPr>
            <a:lvl3pPr marL="0" indent="685800">
              <a:spcBef>
                <a:spcPts val="400"/>
              </a:spcBef>
              <a:buSzTx/>
              <a:buNone/>
              <a:defRPr sz="1800" b="1"/>
            </a:lvl3pPr>
            <a:lvl4pPr marL="0" indent="1028700">
              <a:spcBef>
                <a:spcPts val="400"/>
              </a:spcBef>
              <a:buSzTx/>
              <a:buNone/>
              <a:defRPr sz="1800" b="1"/>
            </a:lvl4pPr>
            <a:lvl5pPr marL="0" indent="1371600">
              <a:spcBef>
                <a:spcPts val="400"/>
              </a:spcBef>
              <a:buSzTx/>
              <a:buNone/>
              <a:defRPr sz="18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sz="quarter" idx="13"/>
          </p:nvPr>
        </p:nvSpPr>
        <p:spPr>
          <a:xfrm>
            <a:off x="4629149" y="1681163"/>
            <a:ext cx="3887393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400"/>
              </a:spcBef>
              <a:buSzTx/>
              <a:buNone/>
              <a:defRPr sz="1800" b="1"/>
            </a:pPr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sz="half" idx="1"/>
          </p:nvPr>
        </p:nvSpPr>
        <p:spPr>
          <a:xfrm>
            <a:off x="3887391" y="987425"/>
            <a:ext cx="4629151" cy="4873625"/>
          </a:xfrm>
          <a:prstGeom prst="rect">
            <a:avLst/>
          </a:prstGeom>
        </p:spPr>
        <p:txBody>
          <a:bodyPr/>
          <a:lstStyle>
            <a:lvl1pPr>
              <a:spcBef>
                <a:spcPts val="500"/>
              </a:spcBef>
              <a:defRPr sz="2400"/>
            </a:lvl1pPr>
            <a:lvl2pPr>
              <a:spcBef>
                <a:spcPts val="500"/>
              </a:spcBef>
              <a:defRPr sz="2400"/>
            </a:lvl2pPr>
            <a:lvl3pPr>
              <a:spcBef>
                <a:spcPts val="500"/>
              </a:spcBef>
              <a:defRPr sz="2400"/>
            </a:lvl3pPr>
            <a:lvl4pPr>
              <a:spcBef>
                <a:spcPts val="500"/>
              </a:spcBef>
              <a:defRPr sz="2400"/>
            </a:lvl4pPr>
            <a:lvl5pPr>
              <a:spcBef>
                <a:spcPts val="500"/>
              </a:spcBef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sz="quarter" idx="13"/>
          </p:nvPr>
        </p:nvSpPr>
        <p:spPr>
          <a:xfrm>
            <a:off x="629840" y="2057400"/>
            <a:ext cx="2949180" cy="3811588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200"/>
              </a:spcBef>
              <a:buSzTx/>
              <a:buNone/>
              <a:defRPr sz="1200"/>
            </a:pPr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83" name="Shape 83"/>
          <p:cNvSpPr>
            <a:spLocks noGrp="1"/>
          </p:cNvSpPr>
          <p:nvPr>
            <p:ph type="pic" sz="half" idx="13"/>
          </p:nvPr>
        </p:nvSpPr>
        <p:spPr>
          <a:xfrm>
            <a:off x="3887391" y="987425"/>
            <a:ext cx="462915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body" sz="quarter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buSzTx/>
              <a:buNone/>
              <a:defRPr sz="1200"/>
            </a:lvl1pPr>
            <a:lvl2pPr marL="0" indent="342900">
              <a:spcBef>
                <a:spcPts val="200"/>
              </a:spcBef>
              <a:buSzTx/>
              <a:buNone/>
              <a:defRPr sz="1200"/>
            </a:lvl2pPr>
            <a:lvl3pPr marL="0" indent="685800">
              <a:spcBef>
                <a:spcPts val="200"/>
              </a:spcBef>
              <a:buSzTx/>
              <a:buNone/>
              <a:defRPr sz="1200"/>
            </a:lvl3pPr>
            <a:lvl4pPr marL="0" indent="1028700">
              <a:spcBef>
                <a:spcPts val="200"/>
              </a:spcBef>
              <a:buSzTx/>
              <a:buNone/>
              <a:defRPr sz="1200"/>
            </a:lvl4pPr>
            <a:lvl5pPr marL="0" indent="1371600">
              <a:spcBef>
                <a:spcPts val="200"/>
              </a:spcBef>
              <a:buSzTx/>
              <a:buNone/>
              <a:defRPr sz="1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z="1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pacademy.ru/about/press/announcements/polozhenie-del-v-mire-update-politika-ekonomika-razvitie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/>
          </p:cNvSpPr>
          <p:nvPr>
            <p:ph type="ctrTitle"/>
          </p:nvPr>
        </p:nvSpPr>
        <p:spPr>
          <a:xfrm>
            <a:off x="575187" y="973393"/>
            <a:ext cx="8553574" cy="2005781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4800"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br>
              <a:rPr lang="ru-RU" sz="3200" b="1" dirty="0">
                <a:solidFill>
                  <a:schemeClr val="accent6"/>
                </a:solidFill>
              </a:rPr>
            </a:br>
            <a:br>
              <a:rPr lang="ru-RU" sz="3200" b="1" dirty="0">
                <a:solidFill>
                  <a:schemeClr val="accent6"/>
                </a:solidFill>
              </a:rPr>
            </a:br>
            <a:br>
              <a:rPr lang="ru-RU" sz="3200" b="1" dirty="0">
                <a:solidFill>
                  <a:schemeClr val="accent6"/>
                </a:solidFill>
              </a:rPr>
            </a:br>
            <a:br>
              <a:rPr lang="ru-RU" sz="3200" b="1" dirty="0">
                <a:solidFill>
                  <a:schemeClr val="accent6"/>
                </a:solidFill>
              </a:rPr>
            </a:br>
            <a:r>
              <a:rPr sz="3200" b="1" dirty="0" err="1">
                <a:solidFill>
                  <a:schemeClr val="accent6"/>
                </a:solidFill>
              </a:rPr>
              <a:t>Миротворчество</a:t>
            </a:r>
            <a:r>
              <a:rPr sz="3200" b="1" dirty="0">
                <a:solidFill>
                  <a:schemeClr val="accent6"/>
                </a:solidFill>
              </a:rPr>
              <a:t> </a:t>
            </a:r>
            <a:r>
              <a:rPr sz="3200" b="1" dirty="0" err="1">
                <a:solidFill>
                  <a:schemeClr val="accent6"/>
                </a:solidFill>
              </a:rPr>
              <a:t>как</a:t>
            </a:r>
            <a:r>
              <a:rPr sz="3200" b="1" dirty="0">
                <a:solidFill>
                  <a:schemeClr val="accent6"/>
                </a:solidFill>
              </a:rPr>
              <a:t> </a:t>
            </a:r>
            <a:r>
              <a:rPr sz="3200" b="1" dirty="0" err="1">
                <a:solidFill>
                  <a:schemeClr val="accent6"/>
                </a:solidFill>
              </a:rPr>
              <a:t>форма</a:t>
            </a:r>
            <a:r>
              <a:rPr sz="3200" b="1" dirty="0">
                <a:solidFill>
                  <a:schemeClr val="accent6"/>
                </a:solidFill>
              </a:rPr>
              <a:t> </a:t>
            </a:r>
            <a:r>
              <a:rPr sz="3200" b="1" dirty="0" err="1">
                <a:solidFill>
                  <a:schemeClr val="accent6"/>
                </a:solidFill>
              </a:rPr>
              <a:t>применения</a:t>
            </a:r>
            <a:r>
              <a:rPr sz="3200" b="1" dirty="0">
                <a:solidFill>
                  <a:schemeClr val="accent6"/>
                </a:solidFill>
              </a:rPr>
              <a:t> </a:t>
            </a:r>
            <a:r>
              <a:rPr lang="ru-RU" sz="3200" b="1" dirty="0">
                <a:solidFill>
                  <a:schemeClr val="accent6"/>
                </a:solidFill>
              </a:rPr>
              <a:t>дипломатии </a:t>
            </a:r>
            <a:r>
              <a:rPr sz="3200" b="1" dirty="0" err="1">
                <a:solidFill>
                  <a:schemeClr val="accent6"/>
                </a:solidFill>
              </a:rPr>
              <a:t>силы</a:t>
            </a:r>
            <a:r>
              <a:rPr sz="3200" b="1" dirty="0">
                <a:solidFill>
                  <a:schemeClr val="accent6"/>
                </a:solidFill>
              </a:rPr>
              <a:t> в </a:t>
            </a:r>
            <a:r>
              <a:rPr sz="3200" b="1" dirty="0" err="1">
                <a:solidFill>
                  <a:schemeClr val="accent6"/>
                </a:solidFill>
              </a:rPr>
              <a:t>международных</a:t>
            </a:r>
            <a:r>
              <a:rPr sz="3200" b="1" dirty="0">
                <a:solidFill>
                  <a:schemeClr val="accent6"/>
                </a:solidFill>
              </a:rPr>
              <a:t> </a:t>
            </a:r>
            <a:r>
              <a:rPr sz="3200" b="1" dirty="0" err="1">
                <a:solidFill>
                  <a:schemeClr val="accent6"/>
                </a:solidFill>
              </a:rPr>
              <a:t>отношениях</a:t>
            </a:r>
            <a:endParaRPr sz="3200" b="1" dirty="0">
              <a:solidFill>
                <a:schemeClr val="accent6"/>
              </a:solidFill>
            </a:endParaRPr>
          </a:p>
        </p:txBody>
      </p:sp>
      <p:pic>
        <p:nvPicPr>
          <p:cNvPr id="212" name="image1.png" descr="d9z7ndh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374" y="3097161"/>
            <a:ext cx="7551174" cy="1725562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Рисунок 1" descr="ПОЛОЖЕНИЕ ДЕЛ В МИРЕ: UPDATE – ПОЛИТИКА, ЭКОНОМИКА, РАЗВИТИЕ (Резюме Доклада)">
            <a:hlinkClick r:id="rId3"/>
            <a:extLst>
              <a:ext uri="{FF2B5EF4-FFF2-40B4-BE49-F238E27FC236}">
                <a16:creationId xmlns:a16="http://schemas.microsoft.com/office/drawing/2014/main" id="{33333B04-5E54-BD48-49BC-FC97B5D1AC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871" y="-560437"/>
            <a:ext cx="2625213" cy="23597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37A2EA4-3728-27FA-A369-81C03E047B8A}"/>
              </a:ext>
            </a:extLst>
          </p:cNvPr>
          <p:cNvSpPr txBox="1"/>
          <p:nvPr/>
        </p:nvSpPr>
        <p:spPr>
          <a:xfrm>
            <a:off x="4748982" y="5250426"/>
            <a:ext cx="3952566" cy="1200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tx1"/>
                </a:solidFill>
              </a:rPr>
              <a:t>Винокуров Владимир Иванович,</a:t>
            </a:r>
          </a:p>
          <a:p>
            <a:r>
              <a:rPr lang="ru-RU" b="1" dirty="0">
                <a:solidFill>
                  <a:schemeClr val="tx1"/>
                </a:solidFill>
              </a:rPr>
              <a:t>профессор кафедры дипломатии и консульской службы, д. и. н.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>
            <a:spLocks noGrp="1"/>
          </p:cNvSpPr>
          <p:nvPr>
            <p:ph type="title"/>
          </p:nvPr>
        </p:nvSpPr>
        <p:spPr>
          <a:xfrm>
            <a:off x="12682" y="15258"/>
            <a:ext cx="8688866" cy="57150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>
              <a:defRPr sz="1600" b="1">
                <a:latin typeface="Times"/>
                <a:ea typeface="Times"/>
                <a:cs typeface="Times"/>
                <a:sym typeface="Times"/>
              </a:defRPr>
            </a:lvl1pPr>
          </a:lstStyle>
          <a:p>
            <a:pPr algn="ctr"/>
            <a:r>
              <a:rPr sz="2000" dirty="0" err="1">
                <a:solidFill>
                  <a:schemeClr val="accent6"/>
                </a:solidFill>
              </a:rPr>
              <a:t>Основные</a:t>
            </a:r>
            <a:r>
              <a:rPr sz="2000" dirty="0">
                <a:solidFill>
                  <a:schemeClr val="accent6"/>
                </a:solidFill>
              </a:rPr>
              <a:t> </a:t>
            </a:r>
            <a:r>
              <a:rPr sz="2000" dirty="0" err="1">
                <a:solidFill>
                  <a:schemeClr val="accent6"/>
                </a:solidFill>
              </a:rPr>
              <a:t>подходы</a:t>
            </a:r>
            <a:r>
              <a:rPr sz="2000" dirty="0">
                <a:solidFill>
                  <a:schemeClr val="accent6"/>
                </a:solidFill>
              </a:rPr>
              <a:t> к </a:t>
            </a:r>
            <a:r>
              <a:rPr sz="2000" dirty="0" err="1">
                <a:solidFill>
                  <a:schemeClr val="accent6"/>
                </a:solidFill>
              </a:rPr>
              <a:t>сущности</a:t>
            </a:r>
            <a:r>
              <a:rPr sz="2000" dirty="0">
                <a:solidFill>
                  <a:schemeClr val="accent6"/>
                </a:solidFill>
              </a:rPr>
              <a:t> </a:t>
            </a:r>
            <a:r>
              <a:rPr sz="2000" dirty="0" err="1">
                <a:solidFill>
                  <a:schemeClr val="accent6"/>
                </a:solidFill>
              </a:rPr>
              <a:t>миротворчества</a:t>
            </a:r>
            <a:endParaRPr sz="2000" dirty="0">
              <a:solidFill>
                <a:schemeClr val="accent6"/>
              </a:solidFill>
            </a:endParaRPr>
          </a:p>
        </p:txBody>
      </p:sp>
      <p:sp>
        <p:nvSpPr>
          <p:cNvPr id="245" name="Shape 245"/>
          <p:cNvSpPr>
            <a:spLocks noGrp="1"/>
          </p:cNvSpPr>
          <p:nvPr>
            <p:ph type="body" idx="1"/>
          </p:nvPr>
        </p:nvSpPr>
        <p:spPr>
          <a:xfrm>
            <a:off x="4625592" y="686244"/>
            <a:ext cx="4378309" cy="6073882"/>
          </a:xfrm>
          <a:prstGeom prst="rect">
            <a:avLst/>
          </a:prstGeom>
        </p:spPr>
        <p:txBody>
          <a:bodyPr/>
          <a:lstStyle>
            <a:lvl1pPr marL="0" indent="0" defTabSz="457200">
              <a:spcBef>
                <a:spcPts val="0"/>
              </a:spcBef>
              <a:buSzTx/>
              <a:buNone/>
              <a:defRPr sz="2200"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Мандат представляет собой документ, принимаемый международным сообществом или региональной организацией, в котором сформулированы военно-политические цели, задачи, структура и полномочия миссии на период операции, а также сроки ее проведения. Кроме того, мандат содержит военно-политические ограничения на использование военной силы в ходе операции и политический механизм контроля над ее ходом в соответствии с Уставом ООН и нормами международного права.</a:t>
            </a:r>
          </a:p>
        </p:txBody>
      </p:sp>
      <p:pic>
        <p:nvPicPr>
          <p:cNvPr id="246" name="pasted-image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315" y="1175139"/>
            <a:ext cx="4013173" cy="5096093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Стрелка: вправо 1">
            <a:extLst>
              <a:ext uri="{FF2B5EF4-FFF2-40B4-BE49-F238E27FC236}">
                <a16:creationId xmlns:a16="http://schemas.microsoft.com/office/drawing/2014/main" id="{D4E77BEF-6A50-33EB-7CE5-48B331BFA16D}"/>
              </a:ext>
            </a:extLst>
          </p:cNvPr>
          <p:cNvSpPr/>
          <p:nvPr/>
        </p:nvSpPr>
        <p:spPr>
          <a:xfrm>
            <a:off x="8037871" y="6271232"/>
            <a:ext cx="978408" cy="484632"/>
          </a:xfrm>
          <a:prstGeom prst="rightArrow">
            <a:avLst/>
          </a:prstGeom>
          <a:solidFill>
            <a:schemeClr val="accent3">
              <a:lumOff val="44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>
            <a:spLocks noGrp="1"/>
          </p:cNvSpPr>
          <p:nvPr>
            <p:ph type="body" sz="half" idx="1"/>
          </p:nvPr>
        </p:nvSpPr>
        <p:spPr>
          <a:xfrm>
            <a:off x="123724" y="4487803"/>
            <a:ext cx="8896551" cy="214328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defTabSz="347472">
              <a:spcBef>
                <a:spcPts val="0"/>
              </a:spcBef>
              <a:buSzTx/>
              <a:buNone/>
              <a:defRPr sz="1748">
                <a:latin typeface="Times"/>
                <a:ea typeface="Times"/>
                <a:cs typeface="Times"/>
                <a:sym typeface="Times"/>
              </a:defRPr>
            </a:pPr>
            <a:r>
              <a:rPr sz="2000" dirty="0" err="1"/>
              <a:t>Основой</a:t>
            </a:r>
            <a:r>
              <a:rPr sz="2000" dirty="0"/>
              <a:t> </a:t>
            </a:r>
            <a:r>
              <a:rPr sz="2000" dirty="0" err="1"/>
              <a:t>всей</a:t>
            </a:r>
            <a:r>
              <a:rPr sz="2000" dirty="0"/>
              <a:t> </a:t>
            </a:r>
            <a:r>
              <a:rPr sz="2000" dirty="0" err="1"/>
              <a:t>миротворческой</a:t>
            </a:r>
            <a:r>
              <a:rPr sz="2000" dirty="0"/>
              <a:t> </a:t>
            </a:r>
            <a:r>
              <a:rPr sz="2000" dirty="0" err="1"/>
              <a:t>деятельности</a:t>
            </a:r>
            <a:r>
              <a:rPr sz="2000" dirty="0"/>
              <a:t> ООН </a:t>
            </a:r>
            <a:r>
              <a:rPr sz="2000" dirty="0" err="1"/>
              <a:t>являются</a:t>
            </a:r>
            <a:r>
              <a:rPr sz="2000" dirty="0"/>
              <a:t> </a:t>
            </a:r>
            <a:r>
              <a:rPr sz="2000" dirty="0" err="1"/>
              <a:t>главы</a:t>
            </a:r>
            <a:r>
              <a:rPr sz="2000" dirty="0"/>
              <a:t> VI, VII и VIII </a:t>
            </a:r>
            <a:r>
              <a:rPr sz="2000" dirty="0" err="1"/>
              <a:t>Устава</a:t>
            </a:r>
            <a:r>
              <a:rPr sz="2000" dirty="0"/>
              <a:t>. В </a:t>
            </a:r>
            <a:r>
              <a:rPr sz="2000" dirty="0" err="1"/>
              <a:t>первой</a:t>
            </a:r>
            <a:r>
              <a:rPr sz="2000" dirty="0"/>
              <a:t> </a:t>
            </a:r>
            <a:r>
              <a:rPr sz="2000" dirty="0" err="1"/>
              <a:t>из</a:t>
            </a:r>
            <a:r>
              <a:rPr sz="2000" dirty="0"/>
              <a:t> </a:t>
            </a:r>
            <a:r>
              <a:rPr sz="2000" dirty="0" err="1"/>
              <a:t>них</a:t>
            </a:r>
            <a:r>
              <a:rPr sz="2000" dirty="0"/>
              <a:t> </a:t>
            </a:r>
            <a:r>
              <a:rPr sz="2000" dirty="0" err="1"/>
              <a:t>речь</a:t>
            </a:r>
            <a:r>
              <a:rPr sz="2000" dirty="0"/>
              <a:t> </a:t>
            </a:r>
            <a:r>
              <a:rPr sz="2000" dirty="0" err="1"/>
              <a:t>идет</a:t>
            </a:r>
            <a:r>
              <a:rPr sz="2000" dirty="0"/>
              <a:t> о </a:t>
            </a:r>
            <a:r>
              <a:rPr sz="2000" dirty="0" err="1"/>
              <a:t>мирном</a:t>
            </a:r>
            <a:r>
              <a:rPr sz="2000" dirty="0"/>
              <a:t> </a:t>
            </a:r>
            <a:r>
              <a:rPr sz="2000" dirty="0" err="1"/>
              <a:t>разрешении</a:t>
            </a:r>
            <a:r>
              <a:rPr sz="2000" dirty="0"/>
              <a:t> </a:t>
            </a:r>
            <a:r>
              <a:rPr sz="2000" dirty="0" err="1"/>
              <a:t>споров</a:t>
            </a:r>
            <a:r>
              <a:rPr sz="2000" dirty="0"/>
              <a:t> с </a:t>
            </a:r>
            <a:r>
              <a:rPr sz="2000" dirty="0" err="1"/>
              <a:t>использованием</a:t>
            </a:r>
            <a:r>
              <a:rPr sz="2000" dirty="0"/>
              <a:t> </a:t>
            </a:r>
            <a:r>
              <a:rPr sz="2000" dirty="0" err="1"/>
              <a:t>возможностей</a:t>
            </a:r>
            <a:r>
              <a:rPr sz="2000" dirty="0"/>
              <a:t> ООН. </a:t>
            </a:r>
          </a:p>
          <a:p>
            <a:pPr marL="0" indent="0" defTabSz="347472">
              <a:spcBef>
                <a:spcPts val="0"/>
              </a:spcBef>
              <a:buSzTx/>
              <a:buNone/>
              <a:defRPr sz="1748">
                <a:latin typeface="Times"/>
                <a:ea typeface="Times"/>
                <a:cs typeface="Times"/>
                <a:sym typeface="Times"/>
              </a:defRPr>
            </a:pPr>
            <a:r>
              <a:rPr sz="2000" dirty="0" err="1"/>
              <a:t>Во</a:t>
            </a:r>
            <a:r>
              <a:rPr sz="2000" dirty="0"/>
              <a:t> </a:t>
            </a:r>
            <a:r>
              <a:rPr sz="2000" dirty="0" err="1"/>
              <a:t>второй</a:t>
            </a:r>
            <a:r>
              <a:rPr sz="2000" dirty="0"/>
              <a:t> </a:t>
            </a:r>
            <a:r>
              <a:rPr sz="2000" dirty="0" err="1"/>
              <a:t>излагаются</a:t>
            </a:r>
            <a:r>
              <a:rPr sz="2000" dirty="0"/>
              <a:t> </a:t>
            </a:r>
            <a:r>
              <a:rPr sz="2000" dirty="0" err="1"/>
              <a:t>действия</a:t>
            </a:r>
            <a:r>
              <a:rPr sz="2000" dirty="0"/>
              <a:t>, </a:t>
            </a:r>
            <a:r>
              <a:rPr sz="2000" dirty="0" err="1"/>
              <a:t>предпринимаемые</a:t>
            </a:r>
            <a:r>
              <a:rPr sz="2000" dirty="0"/>
              <a:t> </a:t>
            </a:r>
            <a:r>
              <a:rPr sz="2000" dirty="0" err="1"/>
              <a:t>участниками</a:t>
            </a:r>
            <a:r>
              <a:rPr sz="2000" dirty="0"/>
              <a:t> ООН в </a:t>
            </a:r>
            <a:r>
              <a:rPr sz="2000" dirty="0" err="1"/>
              <a:t>случае</a:t>
            </a:r>
            <a:r>
              <a:rPr sz="2000" dirty="0"/>
              <a:t> </a:t>
            </a:r>
            <a:r>
              <a:rPr sz="2000" dirty="0" err="1"/>
              <a:t>угрозы</a:t>
            </a:r>
            <a:r>
              <a:rPr sz="2000" dirty="0"/>
              <a:t> </a:t>
            </a:r>
            <a:r>
              <a:rPr sz="2000" dirty="0" err="1"/>
              <a:t>миру</a:t>
            </a:r>
            <a:r>
              <a:rPr sz="2000" dirty="0"/>
              <a:t>, </a:t>
            </a:r>
            <a:r>
              <a:rPr sz="2000" dirty="0" err="1"/>
              <a:t>нарушений</a:t>
            </a:r>
            <a:r>
              <a:rPr sz="2000" dirty="0"/>
              <a:t> </a:t>
            </a:r>
            <a:r>
              <a:rPr sz="2000" dirty="0" err="1"/>
              <a:t>мира</a:t>
            </a:r>
            <a:r>
              <a:rPr sz="2000" dirty="0"/>
              <a:t> и </a:t>
            </a:r>
            <a:r>
              <a:rPr sz="2000" dirty="0" err="1"/>
              <a:t>актов</a:t>
            </a:r>
            <a:r>
              <a:rPr sz="2000" dirty="0"/>
              <a:t> </a:t>
            </a:r>
            <a:r>
              <a:rPr sz="2000" dirty="0" err="1"/>
              <a:t>агрессии</a:t>
            </a:r>
            <a:r>
              <a:rPr sz="2000" dirty="0"/>
              <a:t>.</a:t>
            </a:r>
          </a:p>
          <a:p>
            <a:pPr marL="0" indent="0" defTabSz="347472">
              <a:spcBef>
                <a:spcPts val="0"/>
              </a:spcBef>
              <a:buSzTx/>
              <a:buNone/>
              <a:defRPr sz="1748">
                <a:latin typeface="Times"/>
                <a:ea typeface="Times"/>
                <a:cs typeface="Times"/>
                <a:sym typeface="Times"/>
              </a:defRPr>
            </a:pPr>
            <a:r>
              <a:rPr sz="2000" dirty="0"/>
              <a:t>В </a:t>
            </a:r>
            <a:r>
              <a:rPr sz="2000" dirty="0" err="1"/>
              <a:t>третьей</a:t>
            </a:r>
            <a:r>
              <a:rPr sz="2000" dirty="0"/>
              <a:t> </a:t>
            </a:r>
            <a:r>
              <a:rPr sz="2000" dirty="0" err="1"/>
              <a:t>содержатся</a:t>
            </a:r>
            <a:r>
              <a:rPr sz="2000" dirty="0"/>
              <a:t> </a:t>
            </a:r>
            <a:r>
              <a:rPr sz="2000" dirty="0" err="1"/>
              <a:t>положения</a:t>
            </a:r>
            <a:r>
              <a:rPr sz="2000" dirty="0"/>
              <a:t> о </a:t>
            </a:r>
            <a:r>
              <a:rPr sz="2000" dirty="0" err="1"/>
              <a:t>возможности</a:t>
            </a:r>
            <a:r>
              <a:rPr sz="2000" dirty="0"/>
              <a:t> </a:t>
            </a:r>
            <a:r>
              <a:rPr sz="2000" dirty="0" err="1"/>
              <a:t>заключения</a:t>
            </a:r>
            <a:r>
              <a:rPr sz="2000" dirty="0"/>
              <a:t> </a:t>
            </a:r>
            <a:r>
              <a:rPr sz="2000" dirty="0" err="1"/>
              <a:t>региональных</a:t>
            </a:r>
            <a:r>
              <a:rPr sz="2000" dirty="0"/>
              <a:t> </a:t>
            </a:r>
            <a:r>
              <a:rPr sz="2000" dirty="0" err="1"/>
              <a:t>соглашений</a:t>
            </a:r>
            <a:r>
              <a:rPr sz="2000" dirty="0"/>
              <a:t>, </a:t>
            </a:r>
            <a:r>
              <a:rPr sz="2000" dirty="0" err="1"/>
              <a:t>содействующих</a:t>
            </a:r>
            <a:r>
              <a:rPr sz="2000" dirty="0"/>
              <a:t> </a:t>
            </a:r>
            <a:r>
              <a:rPr sz="2000" dirty="0" err="1"/>
              <a:t>поддержанию</a:t>
            </a:r>
            <a:r>
              <a:rPr sz="2000" dirty="0"/>
              <a:t> </a:t>
            </a:r>
            <a:r>
              <a:rPr sz="2000" dirty="0" err="1"/>
              <a:t>мира</a:t>
            </a:r>
            <a:r>
              <a:rPr sz="2000" dirty="0"/>
              <a:t>.</a:t>
            </a:r>
          </a:p>
        </p:txBody>
      </p:sp>
      <p:pic>
        <p:nvPicPr>
          <p:cNvPr id="250" name="pasted-image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567" y="452751"/>
            <a:ext cx="6826866" cy="3840113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Стрелка: вправо 1">
            <a:extLst>
              <a:ext uri="{FF2B5EF4-FFF2-40B4-BE49-F238E27FC236}">
                <a16:creationId xmlns:a16="http://schemas.microsoft.com/office/drawing/2014/main" id="{802A091D-0B32-5EA3-7D79-0EABF07CAC55}"/>
              </a:ext>
            </a:extLst>
          </p:cNvPr>
          <p:cNvSpPr/>
          <p:nvPr/>
        </p:nvSpPr>
        <p:spPr>
          <a:xfrm>
            <a:off x="8111613" y="6400801"/>
            <a:ext cx="737419" cy="230288"/>
          </a:xfrm>
          <a:prstGeom prst="rightArrow">
            <a:avLst/>
          </a:prstGeom>
          <a:solidFill>
            <a:schemeClr val="accent3">
              <a:lumOff val="44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>
            <a:spLocks noGrp="1"/>
          </p:cNvSpPr>
          <p:nvPr>
            <p:ph type="body" sz="half" idx="1"/>
          </p:nvPr>
        </p:nvSpPr>
        <p:spPr>
          <a:xfrm>
            <a:off x="329271" y="250724"/>
            <a:ext cx="5186625" cy="643118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None/>
              <a:defRPr sz="2100">
                <a:latin typeface="Times"/>
                <a:ea typeface="Times"/>
                <a:cs typeface="Times"/>
                <a:sym typeface="Times"/>
              </a:defRPr>
            </a:pPr>
            <a:r>
              <a:rPr sz="2800" dirty="0" err="1"/>
              <a:t>Следовательно</a:t>
            </a:r>
            <a:r>
              <a:rPr sz="2800" dirty="0"/>
              <a:t>, </a:t>
            </a:r>
            <a:r>
              <a:rPr sz="2800" dirty="0" err="1"/>
              <a:t>миротворчество</a:t>
            </a:r>
            <a:r>
              <a:rPr sz="2800" dirty="0"/>
              <a:t> – </a:t>
            </a:r>
            <a:r>
              <a:rPr sz="2800" dirty="0" err="1"/>
              <a:t>это</a:t>
            </a:r>
            <a:r>
              <a:rPr sz="2800" dirty="0"/>
              <a:t> </a:t>
            </a:r>
            <a:r>
              <a:rPr sz="2800" dirty="0" err="1"/>
              <a:t>строго</a:t>
            </a:r>
            <a:r>
              <a:rPr sz="2800" dirty="0"/>
              <a:t> </a:t>
            </a:r>
            <a:r>
              <a:rPr sz="2800" dirty="0" err="1"/>
              <a:t>регламентированная</a:t>
            </a:r>
            <a:r>
              <a:rPr sz="2800" dirty="0"/>
              <a:t> </a:t>
            </a:r>
            <a:r>
              <a:rPr sz="2800" dirty="0" err="1"/>
              <a:t>деятельность</a:t>
            </a:r>
            <a:r>
              <a:rPr sz="2800" dirty="0"/>
              <a:t>, </a:t>
            </a:r>
            <a:r>
              <a:rPr sz="2800" dirty="0" err="1"/>
              <a:t>осуществляемая</a:t>
            </a:r>
            <a:r>
              <a:rPr sz="2800" dirty="0"/>
              <a:t> </a:t>
            </a:r>
            <a:r>
              <a:rPr sz="2800" dirty="0" err="1"/>
              <a:t>под</a:t>
            </a:r>
            <a:r>
              <a:rPr sz="2800" dirty="0"/>
              <a:t> </a:t>
            </a:r>
            <a:r>
              <a:rPr sz="2800" dirty="0" err="1"/>
              <a:t>политическим</a:t>
            </a:r>
            <a:r>
              <a:rPr sz="2800" dirty="0"/>
              <a:t>, </a:t>
            </a:r>
            <a:r>
              <a:rPr sz="2800" dirty="0" err="1"/>
              <a:t>военным</a:t>
            </a:r>
            <a:r>
              <a:rPr sz="2800" dirty="0"/>
              <a:t> и </a:t>
            </a:r>
            <a:r>
              <a:rPr sz="2800" dirty="0" err="1"/>
              <a:t>правовым</a:t>
            </a:r>
            <a:r>
              <a:rPr sz="2800" dirty="0"/>
              <a:t> </a:t>
            </a:r>
            <a:r>
              <a:rPr sz="2800" dirty="0" err="1"/>
              <a:t>контролем</a:t>
            </a:r>
            <a:r>
              <a:rPr sz="2800" dirty="0"/>
              <a:t> </a:t>
            </a:r>
            <a:r>
              <a:rPr sz="2800" dirty="0" err="1"/>
              <a:t>со</a:t>
            </a:r>
            <a:r>
              <a:rPr sz="2800" dirty="0"/>
              <a:t> </a:t>
            </a:r>
            <a:r>
              <a:rPr sz="2800" dirty="0" err="1"/>
              <a:t>стороны</a:t>
            </a:r>
            <a:r>
              <a:rPr sz="2800" dirty="0"/>
              <a:t> </a:t>
            </a:r>
            <a:r>
              <a:rPr sz="2800" dirty="0" err="1"/>
              <a:t>соответствующих</a:t>
            </a:r>
            <a:r>
              <a:rPr sz="2800" dirty="0"/>
              <a:t> </a:t>
            </a:r>
            <a:r>
              <a:rPr sz="2800" dirty="0" err="1"/>
              <a:t>организаций</a:t>
            </a:r>
            <a:r>
              <a:rPr sz="2800" dirty="0"/>
              <a:t>, </a:t>
            </a:r>
            <a:r>
              <a:rPr sz="2800" dirty="0" err="1"/>
              <a:t>ее</a:t>
            </a:r>
            <a:r>
              <a:rPr sz="2800" dirty="0"/>
              <a:t> </a:t>
            </a:r>
            <a:r>
              <a:rPr sz="2800" dirty="0" err="1"/>
              <a:t>санкционировавших</a:t>
            </a:r>
            <a:r>
              <a:rPr sz="2800" dirty="0"/>
              <a:t>.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2100">
                <a:latin typeface="Times"/>
                <a:ea typeface="Times"/>
                <a:cs typeface="Times"/>
                <a:sym typeface="Times"/>
              </a:defRPr>
            </a:pPr>
            <a:r>
              <a:rPr sz="2800" dirty="0" err="1"/>
              <a:t>Стержнем</a:t>
            </a:r>
            <a:r>
              <a:rPr sz="2800" dirty="0"/>
              <a:t> </a:t>
            </a:r>
            <a:r>
              <a:rPr sz="2800" dirty="0" err="1"/>
              <a:t>рассматриваемого</a:t>
            </a:r>
            <a:r>
              <a:rPr sz="2800" dirty="0"/>
              <a:t> </a:t>
            </a:r>
            <a:r>
              <a:rPr sz="2800" dirty="0" err="1"/>
              <a:t>компонента</a:t>
            </a:r>
            <a:r>
              <a:rPr sz="2800" dirty="0"/>
              <a:t> </a:t>
            </a:r>
            <a:r>
              <a:rPr sz="2800" dirty="0" err="1"/>
              <a:t>являются</a:t>
            </a:r>
            <a:r>
              <a:rPr sz="2800" dirty="0"/>
              <a:t> </a:t>
            </a:r>
            <a:r>
              <a:rPr sz="2800" dirty="0" err="1"/>
              <a:t>принципы</a:t>
            </a:r>
            <a:r>
              <a:rPr sz="2800" dirty="0"/>
              <a:t> </a:t>
            </a:r>
            <a:r>
              <a:rPr sz="2800" dirty="0" err="1"/>
              <a:t>миротворчества</a:t>
            </a:r>
            <a:r>
              <a:rPr sz="2800" dirty="0"/>
              <a:t>, </a:t>
            </a:r>
            <a:r>
              <a:rPr sz="2800" dirty="0" err="1"/>
              <a:t>закрепленные</a:t>
            </a:r>
            <a:r>
              <a:rPr sz="2800" dirty="0"/>
              <a:t> в </a:t>
            </a:r>
            <a:r>
              <a:rPr sz="2800" dirty="0" err="1"/>
              <a:t>соответствующих</a:t>
            </a:r>
            <a:r>
              <a:rPr sz="2800" dirty="0"/>
              <a:t> </a:t>
            </a:r>
            <a:r>
              <a:rPr sz="2800" dirty="0" err="1"/>
              <a:t>государственных</a:t>
            </a:r>
            <a:r>
              <a:rPr sz="2800" dirty="0"/>
              <a:t>, </a:t>
            </a:r>
            <a:r>
              <a:rPr sz="2800" dirty="0" err="1"/>
              <a:t>региональных</a:t>
            </a:r>
            <a:r>
              <a:rPr sz="2800" dirty="0"/>
              <a:t> и </a:t>
            </a:r>
            <a:r>
              <a:rPr sz="2800" dirty="0" err="1"/>
              <a:t>международных</a:t>
            </a:r>
            <a:r>
              <a:rPr sz="2800" dirty="0"/>
              <a:t> </a:t>
            </a:r>
            <a:r>
              <a:rPr sz="2800" dirty="0" err="1"/>
              <a:t>нормативных</a:t>
            </a:r>
            <a:r>
              <a:rPr sz="2800" dirty="0"/>
              <a:t> </a:t>
            </a:r>
            <a:r>
              <a:rPr sz="2800" dirty="0" err="1"/>
              <a:t>актах</a:t>
            </a:r>
            <a:r>
              <a:rPr sz="2800" dirty="0"/>
              <a:t>.</a:t>
            </a:r>
          </a:p>
        </p:txBody>
      </p:sp>
      <p:pic>
        <p:nvPicPr>
          <p:cNvPr id="254" name="pasted-image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5896" y="1524000"/>
            <a:ext cx="3148856" cy="293001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Стрелка: вправо 1">
            <a:extLst>
              <a:ext uri="{FF2B5EF4-FFF2-40B4-BE49-F238E27FC236}">
                <a16:creationId xmlns:a16="http://schemas.microsoft.com/office/drawing/2014/main" id="{2D1F257B-3D22-9976-1C45-AAA18359325A}"/>
              </a:ext>
            </a:extLst>
          </p:cNvPr>
          <p:cNvSpPr/>
          <p:nvPr/>
        </p:nvSpPr>
        <p:spPr>
          <a:xfrm>
            <a:off x="7875639" y="6327058"/>
            <a:ext cx="978408" cy="484632"/>
          </a:xfrm>
          <a:prstGeom prst="rightArrow">
            <a:avLst/>
          </a:prstGeom>
          <a:solidFill>
            <a:schemeClr val="accent3">
              <a:lumOff val="44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>
            <a:spLocks noGrp="1"/>
          </p:cNvSpPr>
          <p:nvPr>
            <p:ph type="body" idx="1"/>
          </p:nvPr>
        </p:nvSpPr>
        <p:spPr>
          <a:xfrm>
            <a:off x="86986" y="191729"/>
            <a:ext cx="8970029" cy="656878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 defTabSz="361188">
              <a:spcBef>
                <a:spcPts val="0"/>
              </a:spcBef>
              <a:buSzTx/>
              <a:buNone/>
              <a:defRPr sz="1264">
                <a:latin typeface="Times"/>
                <a:ea typeface="Times"/>
                <a:cs typeface="Times"/>
                <a:sym typeface="Times"/>
              </a:defRPr>
            </a:pPr>
            <a:r>
              <a:rPr sz="1400" b="1" dirty="0" err="1">
                <a:solidFill>
                  <a:schemeClr val="accent6"/>
                </a:solidFill>
              </a:rPr>
              <a:t>Основные</a:t>
            </a:r>
            <a:r>
              <a:rPr sz="1400" b="1" dirty="0">
                <a:solidFill>
                  <a:schemeClr val="accent6"/>
                </a:solidFill>
              </a:rPr>
              <a:t> </a:t>
            </a:r>
            <a:r>
              <a:rPr sz="1400" b="1" dirty="0" err="1">
                <a:solidFill>
                  <a:schemeClr val="accent6"/>
                </a:solidFill>
              </a:rPr>
              <a:t>из</a:t>
            </a:r>
            <a:r>
              <a:rPr sz="1400" b="1" dirty="0">
                <a:solidFill>
                  <a:schemeClr val="accent6"/>
                </a:solidFill>
              </a:rPr>
              <a:t> </a:t>
            </a:r>
            <a:r>
              <a:rPr sz="1400" b="1" dirty="0" err="1">
                <a:solidFill>
                  <a:schemeClr val="accent6"/>
                </a:solidFill>
              </a:rPr>
              <a:t>них</a:t>
            </a:r>
            <a:r>
              <a:rPr sz="1400" b="1" dirty="0">
                <a:solidFill>
                  <a:schemeClr val="accent6"/>
                </a:solidFill>
              </a:rPr>
              <a:t> </a:t>
            </a:r>
            <a:r>
              <a:rPr sz="1400" b="1" dirty="0" err="1">
                <a:solidFill>
                  <a:schemeClr val="accent6"/>
                </a:solidFill>
              </a:rPr>
              <a:t>следующие</a:t>
            </a:r>
            <a:r>
              <a:rPr sz="1400" b="1" dirty="0">
                <a:solidFill>
                  <a:schemeClr val="accent6"/>
                </a:solidFill>
              </a:rPr>
              <a:t>:</a:t>
            </a:r>
          </a:p>
          <a:p>
            <a:pPr marL="0" indent="0" defTabSz="361188">
              <a:spcBef>
                <a:spcPts val="0"/>
              </a:spcBef>
              <a:buSzTx/>
              <a:buNone/>
              <a:defRPr sz="1264">
                <a:latin typeface="Times"/>
                <a:ea typeface="Times"/>
                <a:cs typeface="Times"/>
                <a:sym typeface="Times"/>
              </a:defRPr>
            </a:pPr>
            <a:r>
              <a:rPr sz="1400" b="1" dirty="0" err="1"/>
              <a:t>Законность</a:t>
            </a:r>
            <a:r>
              <a:rPr sz="1400" b="1" dirty="0"/>
              <a:t>.</a:t>
            </a:r>
            <a:r>
              <a:rPr sz="1400" dirty="0"/>
              <a:t> </a:t>
            </a:r>
          </a:p>
          <a:p>
            <a:pPr marL="0" indent="0" defTabSz="361188">
              <a:spcBef>
                <a:spcPts val="0"/>
              </a:spcBef>
              <a:buSzTx/>
              <a:buNone/>
              <a:defRPr sz="1264">
                <a:latin typeface="Times"/>
                <a:ea typeface="Times"/>
                <a:cs typeface="Times"/>
                <a:sym typeface="Times"/>
              </a:defRPr>
            </a:pPr>
            <a:r>
              <a:rPr sz="1400" dirty="0" err="1"/>
              <a:t>Миротворческая</a:t>
            </a:r>
            <a:r>
              <a:rPr sz="1400" dirty="0"/>
              <a:t> </a:t>
            </a:r>
            <a:r>
              <a:rPr sz="1400" dirty="0" err="1"/>
              <a:t>операция</a:t>
            </a:r>
            <a:r>
              <a:rPr sz="1400" dirty="0"/>
              <a:t> </a:t>
            </a:r>
            <a:r>
              <a:rPr sz="1400" dirty="0" err="1"/>
              <a:t>должна</a:t>
            </a:r>
            <a:r>
              <a:rPr sz="1400" dirty="0"/>
              <a:t> </a:t>
            </a:r>
            <a:r>
              <a:rPr sz="1400" dirty="0" err="1"/>
              <a:t>осуществляться</a:t>
            </a:r>
            <a:r>
              <a:rPr sz="1400" dirty="0"/>
              <a:t> </a:t>
            </a:r>
            <a:r>
              <a:rPr sz="1400" dirty="0" err="1"/>
              <a:t>на</a:t>
            </a:r>
            <a:r>
              <a:rPr sz="1400" dirty="0"/>
              <a:t> </a:t>
            </a:r>
            <a:r>
              <a:rPr sz="1400" dirty="0" err="1"/>
              <a:t>основе</a:t>
            </a:r>
            <a:r>
              <a:rPr sz="1400" dirty="0"/>
              <a:t> </a:t>
            </a:r>
            <a:r>
              <a:rPr sz="1400" dirty="0" err="1"/>
              <a:t>четкого</a:t>
            </a:r>
            <a:r>
              <a:rPr sz="1400" dirty="0"/>
              <a:t> </a:t>
            </a:r>
            <a:r>
              <a:rPr sz="1400" dirty="0" err="1"/>
              <a:t>правового</a:t>
            </a:r>
            <a:r>
              <a:rPr sz="1400" dirty="0"/>
              <a:t> </a:t>
            </a:r>
            <a:r>
              <a:rPr sz="1400" dirty="0" err="1"/>
              <a:t>мандата</a:t>
            </a:r>
            <a:r>
              <a:rPr sz="1400" dirty="0"/>
              <a:t>, </a:t>
            </a:r>
            <a:r>
              <a:rPr sz="1400" dirty="0" err="1"/>
              <a:t>определяющего</a:t>
            </a:r>
            <a:r>
              <a:rPr sz="1400" dirty="0"/>
              <a:t> </a:t>
            </a:r>
            <a:r>
              <a:rPr sz="1400" dirty="0" err="1"/>
              <a:t>цели</a:t>
            </a:r>
            <a:r>
              <a:rPr sz="1400" dirty="0"/>
              <a:t>, </a:t>
            </a:r>
            <a:r>
              <a:rPr sz="1400" dirty="0" err="1"/>
              <a:t>масштаб</a:t>
            </a:r>
            <a:r>
              <a:rPr sz="1400" dirty="0"/>
              <a:t> и </a:t>
            </a:r>
            <a:r>
              <a:rPr sz="1400" dirty="0" err="1"/>
              <a:t>характер</a:t>
            </a:r>
            <a:r>
              <a:rPr sz="1400" dirty="0"/>
              <a:t> </a:t>
            </a:r>
            <a:r>
              <a:rPr sz="1400" dirty="0" err="1"/>
              <a:t>операции</a:t>
            </a:r>
            <a:r>
              <a:rPr sz="1400" dirty="0"/>
              <a:t>, </a:t>
            </a:r>
            <a:r>
              <a:rPr sz="1400" dirty="0" err="1"/>
              <a:t>допустимые</a:t>
            </a:r>
            <a:r>
              <a:rPr sz="1400" dirty="0"/>
              <a:t> </a:t>
            </a:r>
            <a:r>
              <a:rPr sz="1400" dirty="0" err="1"/>
              <a:t>средства</a:t>
            </a:r>
            <a:r>
              <a:rPr sz="1400" dirty="0"/>
              <a:t> и </a:t>
            </a:r>
            <a:r>
              <a:rPr sz="1400" dirty="0" err="1"/>
              <a:t>уровень</a:t>
            </a:r>
            <a:r>
              <a:rPr sz="1400" dirty="0"/>
              <a:t> </a:t>
            </a:r>
            <a:r>
              <a:rPr sz="1400" dirty="0" err="1"/>
              <a:t>насильственных</a:t>
            </a:r>
            <a:r>
              <a:rPr sz="1400" dirty="0"/>
              <a:t> </a:t>
            </a:r>
            <a:r>
              <a:rPr sz="1400" dirty="0" err="1"/>
              <a:t>действий</a:t>
            </a:r>
            <a:r>
              <a:rPr sz="1400" dirty="0"/>
              <a:t>.</a:t>
            </a:r>
          </a:p>
          <a:p>
            <a:pPr marL="0" indent="0" defTabSz="361188">
              <a:spcBef>
                <a:spcPts val="0"/>
              </a:spcBef>
              <a:buSzTx/>
              <a:buNone/>
              <a:defRPr sz="1264">
                <a:latin typeface="Times"/>
                <a:ea typeface="Times"/>
                <a:cs typeface="Times"/>
                <a:sym typeface="Times"/>
              </a:defRPr>
            </a:pPr>
            <a:endParaRPr sz="1400" dirty="0"/>
          </a:p>
          <a:p>
            <a:pPr marL="0" indent="0" defTabSz="361188">
              <a:spcBef>
                <a:spcPts val="0"/>
              </a:spcBef>
              <a:buSzTx/>
              <a:buNone/>
              <a:defRPr sz="1264">
                <a:latin typeface="Times"/>
                <a:ea typeface="Times"/>
                <a:cs typeface="Times"/>
                <a:sym typeface="Times"/>
              </a:defRPr>
            </a:pPr>
            <a:r>
              <a:rPr sz="1400" b="1" dirty="0" err="1"/>
              <a:t>Согласие</a:t>
            </a:r>
            <a:r>
              <a:rPr sz="1400" b="1" dirty="0"/>
              <a:t> </a:t>
            </a:r>
            <a:r>
              <a:rPr sz="1400" b="1" dirty="0" err="1"/>
              <a:t>конфликтных</a:t>
            </a:r>
            <a:r>
              <a:rPr sz="1400" b="1" dirty="0"/>
              <a:t> </a:t>
            </a:r>
            <a:r>
              <a:rPr sz="1400" b="1" dirty="0" err="1"/>
              <a:t>сторон</a:t>
            </a:r>
            <a:r>
              <a:rPr sz="1400" b="1" dirty="0"/>
              <a:t> </a:t>
            </a:r>
            <a:r>
              <a:rPr sz="1400" dirty="0"/>
              <a:t>– </a:t>
            </a:r>
            <a:r>
              <a:rPr sz="1400" dirty="0" err="1"/>
              <a:t>важнейший</a:t>
            </a:r>
            <a:r>
              <a:rPr sz="1400" dirty="0"/>
              <a:t> </a:t>
            </a:r>
            <a:r>
              <a:rPr sz="1400" dirty="0" err="1"/>
              <a:t>принцип</a:t>
            </a:r>
            <a:r>
              <a:rPr sz="1400" dirty="0"/>
              <a:t>, </a:t>
            </a:r>
            <a:r>
              <a:rPr sz="1400" dirty="0" err="1"/>
              <a:t>определяющий</a:t>
            </a:r>
            <a:r>
              <a:rPr sz="1400" dirty="0"/>
              <a:t>, в </a:t>
            </a:r>
            <a:r>
              <a:rPr sz="1400" dirty="0" err="1"/>
              <a:t>конечном</a:t>
            </a:r>
            <a:r>
              <a:rPr sz="1400" dirty="0"/>
              <a:t> </a:t>
            </a:r>
            <a:r>
              <a:rPr sz="1400" dirty="0" err="1"/>
              <a:t>счете</a:t>
            </a:r>
            <a:r>
              <a:rPr sz="1400" dirty="0"/>
              <a:t>, </a:t>
            </a:r>
            <a:r>
              <a:rPr sz="1400" dirty="0" err="1"/>
              <a:t>вид</a:t>
            </a:r>
            <a:r>
              <a:rPr sz="1400" dirty="0"/>
              <a:t> </a:t>
            </a:r>
            <a:r>
              <a:rPr sz="1400" dirty="0" err="1"/>
              <a:t>проводимой</a:t>
            </a:r>
            <a:r>
              <a:rPr sz="1400" dirty="0"/>
              <a:t> </a:t>
            </a:r>
            <a:r>
              <a:rPr sz="1400" dirty="0" err="1"/>
              <a:t>операции</a:t>
            </a:r>
            <a:r>
              <a:rPr sz="1400" dirty="0"/>
              <a:t>. </a:t>
            </a:r>
            <a:r>
              <a:rPr sz="1400" dirty="0" err="1"/>
              <a:t>Международные</a:t>
            </a:r>
            <a:r>
              <a:rPr sz="1400" dirty="0"/>
              <a:t> </a:t>
            </a:r>
            <a:r>
              <a:rPr sz="1400" dirty="0" err="1"/>
              <a:t>силы</a:t>
            </a:r>
            <a:r>
              <a:rPr sz="1400" dirty="0"/>
              <a:t> </a:t>
            </a:r>
            <a:r>
              <a:rPr sz="1400" dirty="0" err="1"/>
              <a:t>развертываются</a:t>
            </a:r>
            <a:r>
              <a:rPr sz="1400" dirty="0"/>
              <a:t> </a:t>
            </a:r>
            <a:r>
              <a:rPr sz="1400" dirty="0" err="1"/>
              <a:t>только</a:t>
            </a:r>
            <a:r>
              <a:rPr sz="1400" dirty="0"/>
              <a:t> </a:t>
            </a:r>
            <a:r>
              <a:rPr sz="1400" dirty="0" err="1"/>
              <a:t>после</a:t>
            </a:r>
            <a:r>
              <a:rPr sz="1400" dirty="0"/>
              <a:t> </a:t>
            </a:r>
            <a:r>
              <a:rPr sz="1400" dirty="0" err="1"/>
              <a:t>подписания</a:t>
            </a:r>
            <a:r>
              <a:rPr sz="1400" dirty="0"/>
              <a:t> </a:t>
            </a:r>
            <a:r>
              <a:rPr sz="1400" dirty="0" err="1"/>
              <a:t>учреждающим</a:t>
            </a:r>
            <a:r>
              <a:rPr sz="1400" dirty="0"/>
              <a:t> </a:t>
            </a:r>
            <a:r>
              <a:rPr sz="1400" dirty="0" err="1"/>
              <a:t>операцию</a:t>
            </a:r>
            <a:r>
              <a:rPr sz="1400" dirty="0"/>
              <a:t> </a:t>
            </a:r>
            <a:r>
              <a:rPr sz="1400" dirty="0" err="1"/>
              <a:t>международным</a:t>
            </a:r>
            <a:r>
              <a:rPr sz="1400" dirty="0"/>
              <a:t> </a:t>
            </a:r>
            <a:r>
              <a:rPr sz="1400" dirty="0" err="1"/>
              <a:t>органом</a:t>
            </a:r>
            <a:r>
              <a:rPr sz="1400" dirty="0"/>
              <a:t> и </a:t>
            </a:r>
            <a:r>
              <a:rPr sz="1400" dirty="0" err="1"/>
              <a:t>сторонами</a:t>
            </a:r>
            <a:r>
              <a:rPr sz="1400" dirty="0"/>
              <a:t> в </a:t>
            </a:r>
            <a:r>
              <a:rPr sz="1400" dirty="0" err="1"/>
              <a:t>конфликте</a:t>
            </a:r>
            <a:r>
              <a:rPr sz="1400" dirty="0"/>
              <a:t> </a:t>
            </a:r>
            <a:r>
              <a:rPr sz="1400" dirty="0" err="1"/>
              <a:t>соответствующего</a:t>
            </a:r>
            <a:r>
              <a:rPr sz="1400" dirty="0"/>
              <a:t> </a:t>
            </a:r>
            <a:r>
              <a:rPr sz="1400" dirty="0" err="1"/>
              <a:t>соглашении</a:t>
            </a:r>
            <a:r>
              <a:rPr sz="1400" dirty="0"/>
              <a:t>, о </a:t>
            </a:r>
            <a:r>
              <a:rPr sz="1400" dirty="0" err="1"/>
              <a:t>введении</a:t>
            </a:r>
            <a:r>
              <a:rPr sz="1400" dirty="0"/>
              <a:t> в </a:t>
            </a:r>
            <a:r>
              <a:rPr sz="1400" dirty="0" err="1"/>
              <a:t>зону</a:t>
            </a:r>
            <a:r>
              <a:rPr sz="1400" dirty="0"/>
              <a:t> </a:t>
            </a:r>
            <a:r>
              <a:rPr sz="1400" dirty="0" err="1"/>
              <a:t>конфликта</a:t>
            </a:r>
            <a:r>
              <a:rPr sz="1400" dirty="0"/>
              <a:t> </a:t>
            </a:r>
            <a:r>
              <a:rPr sz="1400" dirty="0" err="1"/>
              <a:t>миротворческих</a:t>
            </a:r>
            <a:r>
              <a:rPr sz="1400" dirty="0"/>
              <a:t> </a:t>
            </a:r>
            <a:r>
              <a:rPr sz="1400" dirty="0" err="1"/>
              <a:t>сил</a:t>
            </a:r>
            <a:r>
              <a:rPr sz="1400" dirty="0"/>
              <a:t>.</a:t>
            </a:r>
          </a:p>
          <a:p>
            <a:pPr marL="0" indent="0" defTabSz="361188">
              <a:spcBef>
                <a:spcPts val="0"/>
              </a:spcBef>
              <a:buSzTx/>
              <a:buNone/>
              <a:defRPr sz="1264">
                <a:latin typeface="Times"/>
                <a:ea typeface="Times"/>
                <a:cs typeface="Times"/>
                <a:sym typeface="Times"/>
              </a:defRPr>
            </a:pPr>
            <a:endParaRPr sz="1400" dirty="0"/>
          </a:p>
          <a:p>
            <a:pPr marL="0" indent="0" defTabSz="361188">
              <a:spcBef>
                <a:spcPts val="0"/>
              </a:spcBef>
              <a:buSzTx/>
              <a:buNone/>
              <a:defRPr sz="1264">
                <a:latin typeface="Times"/>
                <a:ea typeface="Times"/>
                <a:cs typeface="Times"/>
                <a:sym typeface="Times"/>
              </a:defRPr>
            </a:pPr>
            <a:r>
              <a:rPr sz="1400" b="1" dirty="0" err="1"/>
              <a:t>Беспристрастность</a:t>
            </a:r>
            <a:r>
              <a:rPr sz="1400" b="1" dirty="0"/>
              <a:t> </a:t>
            </a:r>
            <a:r>
              <a:rPr sz="1400" b="1" dirty="0" err="1"/>
              <a:t>международных</a:t>
            </a:r>
            <a:r>
              <a:rPr sz="1400" b="1" dirty="0"/>
              <a:t> </a:t>
            </a:r>
            <a:r>
              <a:rPr sz="1400" b="1" dirty="0" err="1"/>
              <a:t>сил</a:t>
            </a:r>
            <a:r>
              <a:rPr sz="1400" dirty="0"/>
              <a:t> </a:t>
            </a:r>
            <a:r>
              <a:rPr sz="1400" dirty="0" err="1"/>
              <a:t>представляется</a:t>
            </a:r>
            <a:r>
              <a:rPr sz="1400" dirty="0"/>
              <a:t> </a:t>
            </a:r>
            <a:r>
              <a:rPr sz="1400" dirty="0" err="1"/>
              <a:t>как</a:t>
            </a:r>
            <a:r>
              <a:rPr sz="1400" dirty="0"/>
              <a:t> </a:t>
            </a:r>
            <a:r>
              <a:rPr sz="1400" dirty="0" err="1"/>
              <a:t>следствие</a:t>
            </a:r>
            <a:r>
              <a:rPr sz="1400" dirty="0"/>
              <a:t> </a:t>
            </a:r>
            <a:r>
              <a:rPr sz="1400" dirty="0" err="1"/>
              <a:t>принципа</a:t>
            </a:r>
            <a:r>
              <a:rPr sz="1400" dirty="0"/>
              <a:t> </a:t>
            </a:r>
            <a:r>
              <a:rPr sz="1400" dirty="0" err="1"/>
              <a:t>согласия</a:t>
            </a:r>
            <a:r>
              <a:rPr sz="1400" dirty="0"/>
              <a:t> </a:t>
            </a:r>
            <a:r>
              <a:rPr sz="1400" dirty="0" err="1"/>
              <a:t>сторон</a:t>
            </a:r>
            <a:r>
              <a:rPr sz="1400" dirty="0"/>
              <a:t>, </a:t>
            </a:r>
            <a:r>
              <a:rPr sz="1400" dirty="0" err="1"/>
              <a:t>подразумевающего</a:t>
            </a:r>
            <a:r>
              <a:rPr sz="1400" dirty="0"/>
              <a:t> </a:t>
            </a:r>
            <a:r>
              <a:rPr sz="1400" dirty="0" err="1"/>
              <a:t>отказ</a:t>
            </a:r>
            <a:r>
              <a:rPr sz="1400" dirty="0"/>
              <a:t> </a:t>
            </a:r>
            <a:r>
              <a:rPr sz="1400" dirty="0" err="1"/>
              <a:t>от</a:t>
            </a:r>
            <a:r>
              <a:rPr sz="1400" dirty="0"/>
              <a:t> </a:t>
            </a:r>
            <a:r>
              <a:rPr sz="1400" dirty="0" err="1"/>
              <a:t>действий</a:t>
            </a:r>
            <a:r>
              <a:rPr sz="1400" dirty="0"/>
              <a:t>, </a:t>
            </a:r>
            <a:r>
              <a:rPr sz="1400" dirty="0" err="1"/>
              <a:t>которые</a:t>
            </a:r>
            <a:r>
              <a:rPr sz="1400" dirty="0"/>
              <a:t> </a:t>
            </a:r>
            <a:r>
              <a:rPr sz="1400" dirty="0" err="1"/>
              <a:t>могут</a:t>
            </a:r>
            <a:r>
              <a:rPr sz="1400" dirty="0"/>
              <a:t> </a:t>
            </a:r>
            <a:r>
              <a:rPr sz="1400" dirty="0" err="1"/>
              <a:t>нанести</a:t>
            </a:r>
            <a:r>
              <a:rPr sz="1400" dirty="0"/>
              <a:t> </a:t>
            </a:r>
            <a:r>
              <a:rPr sz="1400" dirty="0" err="1"/>
              <a:t>ущерб</a:t>
            </a:r>
            <a:r>
              <a:rPr sz="1400" dirty="0"/>
              <a:t> </a:t>
            </a:r>
            <a:r>
              <a:rPr sz="1400" dirty="0" err="1"/>
              <a:t>правам</a:t>
            </a:r>
            <a:r>
              <a:rPr sz="1400" dirty="0"/>
              <a:t> и </a:t>
            </a:r>
            <a:r>
              <a:rPr sz="1400" dirty="0" err="1"/>
              <a:t>положению</a:t>
            </a:r>
            <a:r>
              <a:rPr sz="1400" dirty="0"/>
              <a:t> </a:t>
            </a:r>
            <a:r>
              <a:rPr sz="1400" dirty="0" err="1"/>
              <a:t>задействованных</a:t>
            </a:r>
            <a:r>
              <a:rPr sz="1400" dirty="0"/>
              <a:t> в </a:t>
            </a:r>
            <a:r>
              <a:rPr sz="1400" dirty="0" err="1"/>
              <a:t>конфликте</a:t>
            </a:r>
            <a:r>
              <a:rPr sz="1400" dirty="0"/>
              <a:t> </a:t>
            </a:r>
            <a:r>
              <a:rPr sz="1400" dirty="0" err="1"/>
              <a:t>сторон</a:t>
            </a:r>
            <a:r>
              <a:rPr sz="1400" dirty="0"/>
              <a:t> </a:t>
            </a:r>
            <a:r>
              <a:rPr sz="1400" dirty="0" err="1"/>
              <a:t>или</a:t>
            </a:r>
            <a:r>
              <a:rPr sz="1400" dirty="0"/>
              <a:t> </a:t>
            </a:r>
            <a:r>
              <a:rPr sz="1400" dirty="0" err="1"/>
              <a:t>истолкованы</a:t>
            </a:r>
            <a:r>
              <a:rPr sz="1400" dirty="0"/>
              <a:t> </a:t>
            </a:r>
            <a:r>
              <a:rPr sz="1400" dirty="0" err="1"/>
              <a:t>ими</a:t>
            </a:r>
            <a:r>
              <a:rPr sz="1400" dirty="0"/>
              <a:t> </a:t>
            </a:r>
            <a:r>
              <a:rPr sz="1400" dirty="0" err="1"/>
              <a:t>как</a:t>
            </a:r>
            <a:r>
              <a:rPr sz="1400" dirty="0"/>
              <a:t> </a:t>
            </a:r>
            <a:r>
              <a:rPr sz="1400" dirty="0" err="1"/>
              <a:t>оказание</a:t>
            </a:r>
            <a:r>
              <a:rPr sz="1400" dirty="0"/>
              <a:t> </a:t>
            </a:r>
            <a:r>
              <a:rPr sz="1400" dirty="0" err="1"/>
              <a:t>предпочтения</a:t>
            </a:r>
            <a:r>
              <a:rPr sz="1400" dirty="0"/>
              <a:t> </a:t>
            </a:r>
            <a:r>
              <a:rPr sz="1400" dirty="0" err="1"/>
              <a:t>одной</a:t>
            </a:r>
            <a:r>
              <a:rPr sz="1400" dirty="0"/>
              <a:t> </a:t>
            </a:r>
            <a:r>
              <a:rPr sz="1400" dirty="0" err="1"/>
              <a:t>из</a:t>
            </a:r>
            <a:r>
              <a:rPr sz="1400" dirty="0"/>
              <a:t> </a:t>
            </a:r>
            <a:r>
              <a:rPr sz="1400" dirty="0" err="1"/>
              <a:t>них</a:t>
            </a:r>
            <a:r>
              <a:rPr sz="1400" dirty="0"/>
              <a:t>.</a:t>
            </a:r>
          </a:p>
          <a:p>
            <a:pPr marL="0" indent="0" defTabSz="361188">
              <a:spcBef>
                <a:spcPts val="0"/>
              </a:spcBef>
              <a:buSzTx/>
              <a:buNone/>
              <a:defRPr sz="1264">
                <a:latin typeface="Times"/>
                <a:ea typeface="Times"/>
                <a:cs typeface="Times"/>
                <a:sym typeface="Times"/>
              </a:defRPr>
            </a:pPr>
            <a:endParaRPr sz="1400" dirty="0"/>
          </a:p>
          <a:p>
            <a:pPr marL="0" indent="0" defTabSz="361188">
              <a:spcBef>
                <a:spcPts val="0"/>
              </a:spcBef>
              <a:buSzTx/>
              <a:buNone/>
              <a:defRPr sz="1264">
                <a:latin typeface="Times"/>
                <a:ea typeface="Times"/>
                <a:cs typeface="Times"/>
                <a:sym typeface="Times"/>
              </a:defRPr>
            </a:pPr>
            <a:r>
              <a:rPr sz="1400" b="1" dirty="0" err="1"/>
              <a:t>Нейтральность</a:t>
            </a:r>
            <a:r>
              <a:rPr sz="1400" b="1" dirty="0"/>
              <a:t>. </a:t>
            </a:r>
          </a:p>
          <a:p>
            <a:pPr marL="0" indent="0" defTabSz="361188">
              <a:spcBef>
                <a:spcPts val="0"/>
              </a:spcBef>
              <a:buSzTx/>
              <a:buNone/>
              <a:defRPr sz="1264">
                <a:latin typeface="Times"/>
                <a:ea typeface="Times"/>
                <a:cs typeface="Times"/>
                <a:sym typeface="Times"/>
              </a:defRPr>
            </a:pPr>
            <a:r>
              <a:rPr sz="1400" dirty="0" err="1"/>
              <a:t>Участники</a:t>
            </a:r>
            <a:r>
              <a:rPr sz="1400" dirty="0"/>
              <a:t> </a:t>
            </a:r>
            <a:r>
              <a:rPr sz="1400" dirty="0" err="1"/>
              <a:t>операции</a:t>
            </a:r>
            <a:r>
              <a:rPr sz="1400" dirty="0"/>
              <a:t> </a:t>
            </a:r>
            <a:r>
              <a:rPr sz="1400" dirty="0" err="1"/>
              <a:t>не</a:t>
            </a:r>
            <a:r>
              <a:rPr sz="1400" dirty="0"/>
              <a:t> </a:t>
            </a:r>
            <a:r>
              <a:rPr sz="1400" dirty="0" err="1"/>
              <a:t>должны</a:t>
            </a:r>
            <a:r>
              <a:rPr sz="1400" dirty="0"/>
              <a:t> </a:t>
            </a:r>
            <a:r>
              <a:rPr sz="1400" dirty="0" err="1"/>
              <a:t>вступать</a:t>
            </a:r>
            <a:r>
              <a:rPr sz="1400" dirty="0"/>
              <a:t> в </a:t>
            </a:r>
            <a:r>
              <a:rPr sz="1400" dirty="0" err="1"/>
              <a:t>какие</a:t>
            </a:r>
            <a:r>
              <a:rPr sz="1400" dirty="0"/>
              <a:t> </a:t>
            </a:r>
            <a:r>
              <a:rPr sz="1400" dirty="0" err="1"/>
              <a:t>либо</a:t>
            </a:r>
            <a:r>
              <a:rPr sz="1400" dirty="0"/>
              <a:t> «</a:t>
            </a:r>
            <a:r>
              <a:rPr sz="1400" dirty="0" err="1"/>
              <a:t>доверительные</a:t>
            </a:r>
            <a:r>
              <a:rPr sz="1400" dirty="0"/>
              <a:t>» </a:t>
            </a:r>
            <a:r>
              <a:rPr sz="1400" dirty="0" err="1"/>
              <a:t>отношения</a:t>
            </a:r>
            <a:r>
              <a:rPr sz="1400" dirty="0"/>
              <a:t> </a:t>
            </a:r>
            <a:r>
              <a:rPr sz="1400" dirty="0" err="1"/>
              <a:t>ни</a:t>
            </a:r>
            <a:r>
              <a:rPr sz="1400" dirty="0"/>
              <a:t> с </a:t>
            </a:r>
            <a:r>
              <a:rPr sz="1400" dirty="0" err="1"/>
              <a:t>одной</a:t>
            </a:r>
            <a:r>
              <a:rPr sz="1400" dirty="0"/>
              <a:t> </a:t>
            </a:r>
            <a:r>
              <a:rPr sz="1400" dirty="0" err="1"/>
              <a:t>из</a:t>
            </a:r>
            <a:r>
              <a:rPr sz="1400" dirty="0"/>
              <a:t> </a:t>
            </a:r>
            <a:r>
              <a:rPr sz="1400" dirty="0" err="1"/>
              <a:t>сторон</a:t>
            </a:r>
            <a:r>
              <a:rPr sz="1400" dirty="0"/>
              <a:t>, </a:t>
            </a:r>
            <a:r>
              <a:rPr sz="1400" dirty="0" err="1"/>
              <a:t>не</a:t>
            </a:r>
            <a:r>
              <a:rPr sz="1400" dirty="0"/>
              <a:t> </a:t>
            </a:r>
            <a:r>
              <a:rPr sz="1400" dirty="0" err="1"/>
              <a:t>оказывать</a:t>
            </a:r>
            <a:r>
              <a:rPr sz="1400" dirty="0"/>
              <a:t> </a:t>
            </a:r>
            <a:r>
              <a:rPr sz="1400" dirty="0" err="1"/>
              <a:t>ни</a:t>
            </a:r>
            <a:r>
              <a:rPr sz="1400" dirty="0"/>
              <a:t> </a:t>
            </a:r>
            <a:r>
              <a:rPr sz="1400" dirty="0" err="1"/>
              <a:t>одной</a:t>
            </a:r>
            <a:r>
              <a:rPr sz="1400" dirty="0"/>
              <a:t> </a:t>
            </a:r>
            <a:r>
              <a:rPr sz="1400" dirty="0" err="1"/>
              <a:t>участвующей</a:t>
            </a:r>
            <a:r>
              <a:rPr sz="1400" dirty="0"/>
              <a:t> в </a:t>
            </a:r>
            <a:r>
              <a:rPr sz="1400" dirty="0" err="1"/>
              <a:t>конфликте</a:t>
            </a:r>
            <a:r>
              <a:rPr sz="1400" dirty="0"/>
              <a:t> </a:t>
            </a:r>
            <a:r>
              <a:rPr sz="1400" dirty="0" err="1"/>
              <a:t>группировке</a:t>
            </a:r>
            <a:r>
              <a:rPr sz="1400" dirty="0"/>
              <a:t> </a:t>
            </a:r>
            <a:r>
              <a:rPr sz="1400" dirty="0" err="1"/>
              <a:t>прямого</a:t>
            </a:r>
            <a:r>
              <a:rPr sz="1400" dirty="0"/>
              <a:t> </a:t>
            </a:r>
            <a:r>
              <a:rPr sz="1400" dirty="0" err="1"/>
              <a:t>или</a:t>
            </a:r>
            <a:r>
              <a:rPr sz="1400" dirty="0"/>
              <a:t> </a:t>
            </a:r>
            <a:r>
              <a:rPr sz="1400" dirty="0" err="1"/>
              <a:t>косвенного</a:t>
            </a:r>
            <a:r>
              <a:rPr sz="1400" dirty="0"/>
              <a:t> </a:t>
            </a:r>
            <a:r>
              <a:rPr sz="1400" dirty="0" err="1"/>
              <a:t>содействия</a:t>
            </a:r>
            <a:r>
              <a:rPr sz="1400" dirty="0"/>
              <a:t> в </a:t>
            </a:r>
            <a:r>
              <a:rPr sz="1400" dirty="0" err="1"/>
              <a:t>реализации</a:t>
            </a:r>
            <a:r>
              <a:rPr sz="1400" dirty="0"/>
              <a:t> </a:t>
            </a:r>
            <a:r>
              <a:rPr sz="1400" dirty="0" err="1"/>
              <a:t>ее</a:t>
            </a:r>
            <a:r>
              <a:rPr sz="1400" dirty="0"/>
              <a:t> </a:t>
            </a:r>
            <a:r>
              <a:rPr sz="1400" dirty="0" err="1"/>
              <a:t>интересов</a:t>
            </a:r>
            <a:r>
              <a:rPr sz="1400" dirty="0"/>
              <a:t>.</a:t>
            </a:r>
          </a:p>
          <a:p>
            <a:pPr marL="0" indent="0" defTabSz="361188">
              <a:spcBef>
                <a:spcPts val="0"/>
              </a:spcBef>
              <a:buSzTx/>
              <a:buNone/>
              <a:defRPr sz="1264">
                <a:latin typeface="Times"/>
                <a:ea typeface="Times"/>
                <a:cs typeface="Times"/>
                <a:sym typeface="Times"/>
              </a:defRPr>
            </a:pPr>
            <a:endParaRPr sz="1400" dirty="0"/>
          </a:p>
          <a:p>
            <a:pPr marL="0" indent="0" defTabSz="361188">
              <a:spcBef>
                <a:spcPts val="0"/>
              </a:spcBef>
              <a:buSzTx/>
              <a:buNone/>
              <a:defRPr sz="1264">
                <a:latin typeface="Times"/>
                <a:ea typeface="Times"/>
                <a:cs typeface="Times"/>
                <a:sym typeface="Times"/>
              </a:defRPr>
            </a:pPr>
            <a:r>
              <a:rPr sz="1400" b="1" dirty="0" err="1"/>
              <a:t>Использование</a:t>
            </a:r>
            <a:r>
              <a:rPr sz="1400" b="1" dirty="0"/>
              <a:t> </a:t>
            </a:r>
            <a:r>
              <a:rPr sz="1400" b="1" dirty="0" err="1"/>
              <a:t>силы</a:t>
            </a:r>
            <a:r>
              <a:rPr sz="1400" b="1" dirty="0"/>
              <a:t> </a:t>
            </a:r>
            <a:r>
              <a:rPr sz="1400" b="1" dirty="0" err="1"/>
              <a:t>лишь</a:t>
            </a:r>
            <a:r>
              <a:rPr sz="1400" b="1" dirty="0"/>
              <a:t> в </a:t>
            </a:r>
            <a:r>
              <a:rPr sz="1400" b="1" dirty="0" err="1"/>
              <a:t>порядке</a:t>
            </a:r>
            <a:r>
              <a:rPr sz="1400" b="1" dirty="0"/>
              <a:t> </a:t>
            </a:r>
            <a:r>
              <a:rPr sz="1400" b="1" dirty="0" err="1"/>
              <a:t>самообороны</a:t>
            </a:r>
            <a:r>
              <a:rPr sz="1400" b="1" dirty="0"/>
              <a:t>. </a:t>
            </a:r>
          </a:p>
          <a:p>
            <a:pPr marL="0" indent="0" defTabSz="361188">
              <a:spcBef>
                <a:spcPts val="0"/>
              </a:spcBef>
              <a:buSzTx/>
              <a:buNone/>
              <a:defRPr sz="1264">
                <a:latin typeface="Times"/>
                <a:ea typeface="Times"/>
                <a:cs typeface="Times"/>
                <a:sym typeface="Times"/>
              </a:defRPr>
            </a:pPr>
            <a:r>
              <a:rPr sz="1400" dirty="0" err="1"/>
              <a:t>Понятие</a:t>
            </a:r>
            <a:r>
              <a:rPr sz="1400" dirty="0"/>
              <a:t> </a:t>
            </a:r>
            <a:r>
              <a:rPr sz="1400" dirty="0" err="1"/>
              <a:t>самообороны</a:t>
            </a:r>
            <a:r>
              <a:rPr sz="1400" dirty="0"/>
              <a:t> </a:t>
            </a:r>
            <a:r>
              <a:rPr sz="1400" dirty="0" err="1"/>
              <a:t>включает</a:t>
            </a:r>
            <a:r>
              <a:rPr sz="1400" dirty="0"/>
              <a:t> </a:t>
            </a:r>
            <a:r>
              <a:rPr sz="1400" dirty="0" err="1"/>
              <a:t>противодействие</a:t>
            </a:r>
            <a:r>
              <a:rPr sz="1400" dirty="0"/>
              <a:t> </a:t>
            </a:r>
            <a:r>
              <a:rPr sz="1400" dirty="0" err="1"/>
              <a:t>вооруженным</a:t>
            </a:r>
            <a:r>
              <a:rPr sz="1400" dirty="0"/>
              <a:t> </a:t>
            </a:r>
            <a:r>
              <a:rPr sz="1400" dirty="0" err="1"/>
              <a:t>попыткам</a:t>
            </a:r>
            <a:r>
              <a:rPr sz="1400" dirty="0"/>
              <a:t> </a:t>
            </a:r>
            <a:r>
              <a:rPr sz="1400" dirty="0" err="1"/>
              <a:t>воспрепятствовать</a:t>
            </a:r>
            <a:r>
              <a:rPr sz="1400" dirty="0"/>
              <a:t> </a:t>
            </a:r>
            <a:r>
              <a:rPr sz="1400" dirty="0" err="1"/>
              <a:t>выполнению</a:t>
            </a:r>
            <a:r>
              <a:rPr sz="1400" dirty="0"/>
              <a:t> </a:t>
            </a:r>
            <a:r>
              <a:rPr sz="1400" dirty="0" err="1"/>
              <a:t>мандата</a:t>
            </a:r>
            <a:r>
              <a:rPr sz="1400" dirty="0"/>
              <a:t> </a:t>
            </a:r>
            <a:r>
              <a:rPr sz="1400" dirty="0" err="1"/>
              <a:t>международных</a:t>
            </a:r>
            <a:r>
              <a:rPr sz="1400" dirty="0"/>
              <a:t> </a:t>
            </a:r>
            <a:r>
              <a:rPr sz="1400" dirty="0" err="1"/>
              <a:t>сил</a:t>
            </a:r>
            <a:r>
              <a:rPr sz="1400" dirty="0"/>
              <a:t>.</a:t>
            </a:r>
          </a:p>
          <a:p>
            <a:pPr marL="0" indent="0" defTabSz="361188">
              <a:spcBef>
                <a:spcPts val="0"/>
              </a:spcBef>
              <a:buSzTx/>
              <a:buNone/>
              <a:defRPr sz="1264">
                <a:latin typeface="Times"/>
                <a:ea typeface="Times"/>
                <a:cs typeface="Times"/>
                <a:sym typeface="Times"/>
              </a:defRPr>
            </a:pPr>
            <a:endParaRPr sz="1400" dirty="0"/>
          </a:p>
          <a:p>
            <a:pPr marL="0" indent="0" defTabSz="361188">
              <a:spcBef>
                <a:spcPts val="0"/>
              </a:spcBef>
              <a:buSzTx/>
              <a:buNone/>
              <a:defRPr sz="1264">
                <a:latin typeface="Times"/>
                <a:ea typeface="Times"/>
                <a:cs typeface="Times"/>
                <a:sym typeface="Times"/>
              </a:defRPr>
            </a:pPr>
            <a:r>
              <a:rPr sz="1400" b="1" dirty="0" err="1"/>
              <a:t>Осуществление</a:t>
            </a:r>
            <a:r>
              <a:rPr sz="1400" b="1" dirty="0"/>
              <a:t> </a:t>
            </a:r>
            <a:r>
              <a:rPr sz="1400" b="1" dirty="0" err="1"/>
              <a:t>постоянного</a:t>
            </a:r>
            <a:r>
              <a:rPr sz="1400" b="1" dirty="0"/>
              <a:t> </a:t>
            </a:r>
            <a:r>
              <a:rPr sz="1400" b="1" dirty="0" err="1"/>
              <a:t>контроля</a:t>
            </a:r>
            <a:r>
              <a:rPr sz="1400" b="1" dirty="0"/>
              <a:t> </a:t>
            </a:r>
            <a:r>
              <a:rPr sz="1400" dirty="0" err="1"/>
              <a:t>над</a:t>
            </a:r>
            <a:r>
              <a:rPr sz="1400" dirty="0"/>
              <a:t> </a:t>
            </a:r>
            <a:r>
              <a:rPr sz="1400" dirty="0" err="1"/>
              <a:t>действиями</a:t>
            </a:r>
            <a:r>
              <a:rPr sz="1400" dirty="0"/>
              <a:t> </a:t>
            </a:r>
            <a:r>
              <a:rPr sz="1400" dirty="0" err="1"/>
              <a:t>миротворческих</a:t>
            </a:r>
            <a:r>
              <a:rPr sz="1400" dirty="0"/>
              <a:t> </a:t>
            </a:r>
            <a:r>
              <a:rPr sz="1400" dirty="0" err="1"/>
              <a:t>сил</a:t>
            </a:r>
            <a:r>
              <a:rPr sz="1400" dirty="0"/>
              <a:t> </a:t>
            </a:r>
            <a:r>
              <a:rPr sz="1400" dirty="0" err="1"/>
              <a:t>на</a:t>
            </a:r>
            <a:r>
              <a:rPr sz="1400" dirty="0"/>
              <a:t> </a:t>
            </a:r>
            <a:r>
              <a:rPr sz="1400" dirty="0" err="1"/>
              <a:t>всех</a:t>
            </a:r>
            <a:r>
              <a:rPr sz="1400" dirty="0"/>
              <a:t> </a:t>
            </a:r>
            <a:r>
              <a:rPr sz="1400" dirty="0" err="1"/>
              <a:t>этапах</a:t>
            </a:r>
            <a:r>
              <a:rPr sz="1400" dirty="0"/>
              <a:t> </a:t>
            </a:r>
            <a:r>
              <a:rPr sz="1400" dirty="0" err="1"/>
              <a:t>миротворческой</a:t>
            </a:r>
            <a:r>
              <a:rPr sz="1400" dirty="0"/>
              <a:t> </a:t>
            </a:r>
            <a:r>
              <a:rPr sz="1400" dirty="0" err="1"/>
              <a:t>операции</a:t>
            </a:r>
            <a:r>
              <a:rPr sz="1400" dirty="0"/>
              <a:t> </a:t>
            </a:r>
            <a:r>
              <a:rPr sz="1400" dirty="0" err="1"/>
              <a:t>со</a:t>
            </a:r>
            <a:r>
              <a:rPr sz="1400" dirty="0"/>
              <a:t> </a:t>
            </a:r>
            <a:r>
              <a:rPr sz="1400" dirty="0" err="1"/>
              <a:t>стороны</a:t>
            </a:r>
            <a:r>
              <a:rPr sz="1400" dirty="0"/>
              <a:t> </a:t>
            </a:r>
            <a:r>
              <a:rPr sz="1400" dirty="0" err="1"/>
              <a:t>учреждающего</a:t>
            </a:r>
            <a:r>
              <a:rPr sz="1400" dirty="0"/>
              <a:t> </a:t>
            </a:r>
            <a:r>
              <a:rPr sz="1400" dirty="0" err="1"/>
              <a:t>операцию</a:t>
            </a:r>
            <a:r>
              <a:rPr sz="1400" dirty="0"/>
              <a:t> </a:t>
            </a:r>
            <a:r>
              <a:rPr sz="1400" dirty="0" err="1"/>
              <a:t>органа</a:t>
            </a:r>
            <a:r>
              <a:rPr sz="1400" dirty="0"/>
              <a:t>.</a:t>
            </a:r>
          </a:p>
          <a:p>
            <a:pPr marL="0" indent="0" defTabSz="361188">
              <a:spcBef>
                <a:spcPts val="0"/>
              </a:spcBef>
              <a:buSzTx/>
              <a:buNone/>
              <a:defRPr sz="1264">
                <a:latin typeface="Times"/>
                <a:ea typeface="Times"/>
                <a:cs typeface="Times"/>
                <a:sym typeface="Times"/>
              </a:defRPr>
            </a:pPr>
            <a:endParaRPr sz="1400" dirty="0"/>
          </a:p>
          <a:p>
            <a:pPr marL="0" indent="0" defTabSz="361188">
              <a:spcBef>
                <a:spcPts val="0"/>
              </a:spcBef>
              <a:buSzTx/>
              <a:buNone/>
              <a:defRPr sz="1264">
                <a:latin typeface="Times"/>
                <a:ea typeface="Times"/>
                <a:cs typeface="Times"/>
                <a:sym typeface="Times"/>
              </a:defRPr>
            </a:pPr>
            <a:r>
              <a:rPr sz="1400" b="1" dirty="0" err="1"/>
              <a:t>Многонациональность</a:t>
            </a:r>
            <a:r>
              <a:rPr sz="1400" b="1" dirty="0"/>
              <a:t>.</a:t>
            </a:r>
            <a:r>
              <a:rPr sz="1400" dirty="0"/>
              <a:t> </a:t>
            </a:r>
          </a:p>
          <a:p>
            <a:pPr marL="0" indent="0" defTabSz="361188">
              <a:spcBef>
                <a:spcPts val="0"/>
              </a:spcBef>
              <a:buSzTx/>
              <a:buNone/>
              <a:defRPr sz="1264">
                <a:latin typeface="Times"/>
                <a:ea typeface="Times"/>
                <a:cs typeface="Times"/>
                <a:sym typeface="Times"/>
              </a:defRPr>
            </a:pPr>
            <a:r>
              <a:rPr sz="1400" dirty="0" err="1"/>
              <a:t>Это</a:t>
            </a:r>
            <a:r>
              <a:rPr sz="1400" dirty="0"/>
              <a:t> </a:t>
            </a:r>
            <a:r>
              <a:rPr sz="1400" dirty="0" err="1"/>
              <a:t>принцип</a:t>
            </a:r>
            <a:r>
              <a:rPr sz="1400" dirty="0"/>
              <a:t> </a:t>
            </a:r>
            <a:r>
              <a:rPr sz="1400" dirty="0" err="1"/>
              <a:t>предполагает</a:t>
            </a:r>
            <a:r>
              <a:rPr sz="1400" dirty="0"/>
              <a:t> </a:t>
            </a:r>
            <a:r>
              <a:rPr sz="1400" dirty="0" err="1"/>
              <a:t>участие</a:t>
            </a:r>
            <a:r>
              <a:rPr sz="1400" dirty="0"/>
              <a:t> </a:t>
            </a:r>
            <a:r>
              <a:rPr sz="1400" dirty="0" err="1"/>
              <a:t>государств</a:t>
            </a:r>
            <a:r>
              <a:rPr sz="1400" dirty="0"/>
              <a:t>, </a:t>
            </a:r>
            <a:r>
              <a:rPr sz="1400" dirty="0" err="1"/>
              <a:t>входящих</a:t>
            </a:r>
            <a:r>
              <a:rPr sz="1400" dirty="0"/>
              <a:t> в </a:t>
            </a:r>
            <a:r>
              <a:rPr sz="1400" dirty="0" err="1"/>
              <a:t>состав</a:t>
            </a:r>
            <a:r>
              <a:rPr sz="1400" dirty="0"/>
              <a:t> </a:t>
            </a:r>
            <a:r>
              <a:rPr sz="1400" dirty="0" err="1"/>
              <a:t>международного</a:t>
            </a:r>
            <a:r>
              <a:rPr sz="1400" dirty="0"/>
              <a:t> </a:t>
            </a:r>
            <a:r>
              <a:rPr sz="1400" dirty="0" err="1"/>
              <a:t>сообщества</a:t>
            </a:r>
            <a:r>
              <a:rPr sz="1400" dirty="0"/>
              <a:t> </a:t>
            </a:r>
            <a:r>
              <a:rPr sz="1400" dirty="0" err="1"/>
              <a:t>или</a:t>
            </a:r>
            <a:r>
              <a:rPr sz="1400" dirty="0"/>
              <a:t> </a:t>
            </a:r>
            <a:r>
              <a:rPr sz="1400" dirty="0" err="1"/>
              <a:t>региональной</a:t>
            </a:r>
            <a:r>
              <a:rPr sz="1400" dirty="0"/>
              <a:t> </a:t>
            </a:r>
            <a:r>
              <a:rPr sz="1400" dirty="0" err="1"/>
              <a:t>организации</a:t>
            </a:r>
            <a:r>
              <a:rPr sz="1400" dirty="0"/>
              <a:t>, </a:t>
            </a:r>
            <a:r>
              <a:rPr sz="1400" dirty="0" err="1"/>
              <a:t>придавая</a:t>
            </a:r>
            <a:r>
              <a:rPr sz="1400" dirty="0"/>
              <a:t>, </a:t>
            </a:r>
            <a:r>
              <a:rPr sz="1400" dirty="0" err="1"/>
              <a:t>тем</a:t>
            </a:r>
            <a:r>
              <a:rPr sz="1400" dirty="0"/>
              <a:t> </a:t>
            </a:r>
            <a:r>
              <a:rPr sz="1400" dirty="0" err="1"/>
              <a:t>самым</a:t>
            </a:r>
            <a:r>
              <a:rPr sz="1400" dirty="0"/>
              <a:t>, </a:t>
            </a:r>
            <a:r>
              <a:rPr sz="1400" dirty="0" err="1"/>
              <a:t>миротворчеству</a:t>
            </a:r>
            <a:r>
              <a:rPr sz="1400" dirty="0"/>
              <a:t> </a:t>
            </a:r>
            <a:r>
              <a:rPr sz="1400" dirty="0" err="1"/>
              <a:t>максимально</a:t>
            </a:r>
            <a:r>
              <a:rPr sz="1400" dirty="0"/>
              <a:t> </a:t>
            </a:r>
            <a:r>
              <a:rPr sz="1400" dirty="0" err="1"/>
              <a:t>объективный</a:t>
            </a:r>
            <a:r>
              <a:rPr sz="1400" dirty="0"/>
              <a:t> и </a:t>
            </a:r>
            <a:r>
              <a:rPr sz="1400" dirty="0" err="1"/>
              <a:t>беспристрастный</a:t>
            </a:r>
            <a:r>
              <a:rPr sz="1400" dirty="0"/>
              <a:t> </a:t>
            </a:r>
            <a:r>
              <a:rPr sz="1400" dirty="0" err="1"/>
              <a:t>характер</a:t>
            </a:r>
            <a:r>
              <a:rPr sz="1400" dirty="0"/>
              <a:t>.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>
            <a:spLocks noGrp="1"/>
          </p:cNvSpPr>
          <p:nvPr>
            <p:ph type="title"/>
          </p:nvPr>
        </p:nvSpPr>
        <p:spPr>
          <a:xfrm>
            <a:off x="131444" y="-1271"/>
            <a:ext cx="8707757" cy="775972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896111">
              <a:defRPr sz="2352">
                <a:effectLst>
                  <a:outerShdw blurRad="37338" dist="18669" dir="2700000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pPr algn="ctr"/>
            <a:r>
              <a:rPr b="1" dirty="0" err="1">
                <a:solidFill>
                  <a:schemeClr val="accent6"/>
                </a:solidFill>
              </a:rPr>
              <a:t>Основные</a:t>
            </a:r>
            <a:r>
              <a:rPr b="1" dirty="0">
                <a:solidFill>
                  <a:schemeClr val="accent6"/>
                </a:solidFill>
              </a:rPr>
              <a:t> </a:t>
            </a:r>
            <a:r>
              <a:rPr b="1" dirty="0" err="1">
                <a:solidFill>
                  <a:schemeClr val="accent6"/>
                </a:solidFill>
              </a:rPr>
              <a:t>виды</a:t>
            </a:r>
            <a:r>
              <a:rPr b="1" dirty="0">
                <a:solidFill>
                  <a:schemeClr val="accent6"/>
                </a:solidFill>
              </a:rPr>
              <a:t> </a:t>
            </a:r>
            <a:r>
              <a:rPr b="1" dirty="0" err="1">
                <a:solidFill>
                  <a:schemeClr val="accent6"/>
                </a:solidFill>
              </a:rPr>
              <a:t>современного</a:t>
            </a:r>
            <a:r>
              <a:rPr b="1" dirty="0">
                <a:solidFill>
                  <a:schemeClr val="accent6"/>
                </a:solidFill>
              </a:rPr>
              <a:t> </a:t>
            </a:r>
            <a:r>
              <a:rPr b="1" dirty="0" err="1">
                <a:solidFill>
                  <a:schemeClr val="accent6"/>
                </a:solidFill>
              </a:rPr>
              <a:t>миротворчества</a:t>
            </a:r>
            <a:r>
              <a:rPr b="1" dirty="0">
                <a:solidFill>
                  <a:schemeClr val="accent6"/>
                </a:solidFill>
              </a:rPr>
              <a:t> и </a:t>
            </a:r>
            <a:r>
              <a:rPr b="1" dirty="0" err="1">
                <a:solidFill>
                  <a:schemeClr val="accent6"/>
                </a:solidFill>
              </a:rPr>
              <a:t>принуждения</a:t>
            </a:r>
            <a:r>
              <a:rPr b="1" dirty="0">
                <a:solidFill>
                  <a:schemeClr val="accent6"/>
                </a:solidFill>
              </a:rPr>
              <a:t> к </a:t>
            </a:r>
            <a:r>
              <a:rPr b="1" dirty="0" err="1">
                <a:solidFill>
                  <a:schemeClr val="accent6"/>
                </a:solidFill>
              </a:rPr>
              <a:t>миру</a:t>
            </a:r>
            <a:r>
              <a:rPr b="1" dirty="0">
                <a:solidFill>
                  <a:schemeClr val="accent6"/>
                </a:solidFill>
              </a:rPr>
              <a:t>  </a:t>
            </a:r>
          </a:p>
        </p:txBody>
      </p:sp>
      <p:sp>
        <p:nvSpPr>
          <p:cNvPr id="260" name="Shape 260"/>
          <p:cNvSpPr/>
          <p:nvPr/>
        </p:nvSpPr>
        <p:spPr>
          <a:xfrm>
            <a:off x="131444" y="3739515"/>
            <a:ext cx="8707757" cy="25545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spcBef>
                <a:spcPts val="600"/>
              </a:spcBef>
              <a:buSzPct val="100000"/>
              <a:buChar char="•"/>
              <a:defRPr sz="2800"/>
            </a:pPr>
            <a:r>
              <a:rPr lang="ru-RU" dirty="0"/>
              <a:t>п</a:t>
            </a:r>
            <a:r>
              <a:rPr dirty="0" err="1"/>
              <a:t>ревентивная</a:t>
            </a:r>
            <a:r>
              <a:rPr dirty="0"/>
              <a:t> </a:t>
            </a:r>
            <a:r>
              <a:rPr dirty="0" err="1"/>
              <a:t>дипломатия</a:t>
            </a:r>
            <a:endParaRPr dirty="0"/>
          </a:p>
          <a:p>
            <a:pPr marL="342900" indent="-342900">
              <a:spcBef>
                <a:spcPts val="600"/>
              </a:spcBef>
              <a:buSzPct val="100000"/>
              <a:buChar char="•"/>
              <a:defRPr sz="2800"/>
            </a:pPr>
            <a:r>
              <a:rPr lang="ru-RU" dirty="0"/>
              <a:t>п</a:t>
            </a:r>
            <a:r>
              <a:rPr dirty="0" err="1"/>
              <a:t>оддержание</a:t>
            </a:r>
            <a:r>
              <a:rPr dirty="0"/>
              <a:t> </a:t>
            </a:r>
            <a:r>
              <a:rPr dirty="0" err="1"/>
              <a:t>мира</a:t>
            </a:r>
            <a:endParaRPr sz="3200" dirty="0"/>
          </a:p>
          <a:p>
            <a:pPr marL="342900" indent="-342900">
              <a:spcBef>
                <a:spcPts val="600"/>
              </a:spcBef>
              <a:buSzPct val="100000"/>
              <a:buChar char="•"/>
              <a:defRPr sz="2800"/>
            </a:pPr>
            <a:r>
              <a:rPr lang="ru-RU" dirty="0"/>
              <a:t>п</a:t>
            </a:r>
            <a:r>
              <a:rPr dirty="0" err="1"/>
              <a:t>остконфликтное</a:t>
            </a:r>
            <a:r>
              <a:rPr dirty="0"/>
              <a:t> </a:t>
            </a:r>
            <a:r>
              <a:rPr dirty="0" err="1"/>
              <a:t>миростроительство</a:t>
            </a:r>
            <a:endParaRPr dirty="0"/>
          </a:p>
          <a:p>
            <a:pPr marL="342900" indent="-342900">
              <a:spcBef>
                <a:spcPts val="600"/>
              </a:spcBef>
              <a:buSzPct val="100000"/>
              <a:buChar char="•"/>
              <a:defRPr sz="2800"/>
            </a:pPr>
            <a:r>
              <a:rPr lang="ru-RU" dirty="0"/>
              <a:t>с</a:t>
            </a:r>
            <a:r>
              <a:rPr dirty="0" err="1"/>
              <a:t>одействие</a:t>
            </a:r>
            <a:r>
              <a:rPr dirty="0"/>
              <a:t> </a:t>
            </a:r>
            <a:r>
              <a:rPr dirty="0" err="1"/>
              <a:t>миру</a:t>
            </a:r>
            <a:r>
              <a:rPr dirty="0"/>
              <a:t>, </a:t>
            </a:r>
            <a:r>
              <a:rPr dirty="0" err="1"/>
              <a:t>или</a:t>
            </a:r>
            <a:r>
              <a:rPr dirty="0"/>
              <a:t> </a:t>
            </a:r>
            <a:r>
              <a:rPr dirty="0" err="1"/>
              <a:t>миротворчество</a:t>
            </a:r>
            <a:endParaRPr dirty="0"/>
          </a:p>
          <a:p>
            <a:pPr marL="342900" indent="-342900">
              <a:spcBef>
                <a:spcPts val="600"/>
              </a:spcBef>
              <a:buSzPct val="100000"/>
              <a:buChar char="•"/>
              <a:defRPr sz="2800"/>
            </a:pPr>
            <a:r>
              <a:rPr lang="ru-RU" dirty="0"/>
              <a:t>п</a:t>
            </a:r>
            <a:r>
              <a:rPr dirty="0" err="1"/>
              <a:t>ринуждение</a:t>
            </a:r>
            <a:r>
              <a:rPr dirty="0"/>
              <a:t> к </a:t>
            </a:r>
            <a:r>
              <a:rPr dirty="0" err="1"/>
              <a:t>миру</a:t>
            </a:r>
            <a:endParaRPr dirty="0"/>
          </a:p>
        </p:txBody>
      </p:sp>
      <p:pic>
        <p:nvPicPr>
          <p:cNvPr id="261" name="image8.jpeg" descr="regnum_picture_15379273991650618_bi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864" y="843914"/>
            <a:ext cx="6673217" cy="282575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Стрелка: вправо 1">
            <a:extLst>
              <a:ext uri="{FF2B5EF4-FFF2-40B4-BE49-F238E27FC236}">
                <a16:creationId xmlns:a16="http://schemas.microsoft.com/office/drawing/2014/main" id="{3B9DFECF-34E2-9DB0-C1EA-D90BA6537404}"/>
              </a:ext>
            </a:extLst>
          </p:cNvPr>
          <p:cNvSpPr/>
          <p:nvPr/>
        </p:nvSpPr>
        <p:spPr>
          <a:xfrm>
            <a:off x="8126361" y="6294060"/>
            <a:ext cx="978408" cy="484632"/>
          </a:xfrm>
          <a:prstGeom prst="rightArrow">
            <a:avLst/>
          </a:prstGeom>
          <a:solidFill>
            <a:schemeClr val="accent3">
              <a:lumOff val="44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image9.jpeg" descr="full-152802553473e79d581a34ec307978fcbe970bfe7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271" y="1417955"/>
            <a:ext cx="3437562" cy="2152015"/>
          </a:xfrm>
          <a:prstGeom prst="rect">
            <a:avLst/>
          </a:prstGeom>
          <a:ln w="12700">
            <a:miter lim="400000"/>
          </a:ln>
        </p:spPr>
      </p:pic>
      <p:pic>
        <p:nvPicPr>
          <p:cNvPr id="266" name="image10.jpeg" descr="3C5D8D3B-AB7C-442B-AF29-6B484F291E8C_w1023_r1_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272" y="3966209"/>
            <a:ext cx="3437562" cy="224282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364775A-A3C1-6478-345D-5C588F8CEB56}"/>
              </a:ext>
            </a:extLst>
          </p:cNvPr>
          <p:cNvSpPr txBox="1"/>
          <p:nvPr/>
        </p:nvSpPr>
        <p:spPr>
          <a:xfrm>
            <a:off x="3819833" y="0"/>
            <a:ext cx="5132439" cy="69403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spcBef>
                <a:spcPts val="300"/>
              </a:spcBef>
              <a:defRPr sz="1400" b="1"/>
            </a:pPr>
            <a:r>
              <a:rPr lang="ru-RU" sz="2000" dirty="0">
                <a:solidFill>
                  <a:schemeClr val="accent6"/>
                </a:solidFill>
              </a:rPr>
              <a:t>Превентивная дипломатия</a:t>
            </a:r>
            <a:r>
              <a:rPr lang="ru-RU" sz="2000" b="0" dirty="0">
                <a:solidFill>
                  <a:schemeClr val="accent6"/>
                </a:solidFill>
              </a:rPr>
              <a:t> </a:t>
            </a:r>
            <a:r>
              <a:rPr lang="ru-RU" sz="2000" b="0" dirty="0"/>
              <a:t>— меры, направленные на предупреждение разногласий между сторонами, недопущение перерастания споров в военные конфликты и ограничение масштабов последних, если они все-таки возникли.</a:t>
            </a:r>
          </a:p>
          <a:p>
            <a:pPr>
              <a:spcBef>
                <a:spcPts val="300"/>
              </a:spcBef>
              <a:defRPr sz="1400" b="1"/>
            </a:pPr>
            <a:r>
              <a:rPr lang="ru-RU" sz="2000" dirty="0"/>
              <a:t>В ее рамках предполагается более широкое использование мер по укреплению доверия, создание миссий по сбору фактов и систем раннего предупреждения об угрозах миру, использование демилитаризованных зон как превентивной меры и т. д.</a:t>
            </a:r>
          </a:p>
          <a:p>
            <a:pPr>
              <a:spcBef>
                <a:spcPts val="300"/>
              </a:spcBef>
              <a:defRPr sz="1400"/>
            </a:pPr>
            <a:r>
              <a:rPr lang="ru-RU" sz="2000" dirty="0"/>
              <a:t>По существующим ныне взглядам составным элементом превентивной дипломатии является превентивное развертывание войск — развертывание войск по поддержанию мира или миротворческих сил в зоне потенциального конфликта. </a:t>
            </a:r>
          </a:p>
        </p:txBody>
      </p:sp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id="{1469CED8-5B16-5B33-2C52-8205EBEBBA55}"/>
              </a:ext>
            </a:extLst>
          </p:cNvPr>
          <p:cNvSpPr/>
          <p:nvPr/>
        </p:nvSpPr>
        <p:spPr>
          <a:xfrm>
            <a:off x="8244348" y="6459794"/>
            <a:ext cx="978408" cy="484632"/>
          </a:xfrm>
          <a:prstGeom prst="rightArrow">
            <a:avLst/>
          </a:prstGeom>
          <a:solidFill>
            <a:schemeClr val="accent3">
              <a:lumOff val="44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/>
          <p:nvPr/>
        </p:nvSpPr>
        <p:spPr>
          <a:xfrm>
            <a:off x="3613355" y="1"/>
            <a:ext cx="5460796" cy="66684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spcBef>
                <a:spcPts val="300"/>
              </a:spcBef>
              <a:defRPr sz="1400" b="1"/>
            </a:pPr>
            <a:r>
              <a:rPr sz="1600" dirty="0" err="1">
                <a:solidFill>
                  <a:schemeClr val="accent6"/>
                </a:solidFill>
              </a:rPr>
              <a:t>Поддержание</a:t>
            </a:r>
            <a:r>
              <a:rPr sz="1600" dirty="0">
                <a:solidFill>
                  <a:schemeClr val="accent6"/>
                </a:solidFill>
              </a:rPr>
              <a:t> </a:t>
            </a:r>
            <a:r>
              <a:rPr sz="1600" dirty="0" err="1">
                <a:solidFill>
                  <a:schemeClr val="accent6"/>
                </a:solidFill>
              </a:rPr>
              <a:t>мира</a:t>
            </a:r>
            <a:r>
              <a:rPr sz="1600" b="0" dirty="0"/>
              <a:t> </a:t>
            </a:r>
            <a:r>
              <a:rPr sz="1600" b="0" dirty="0" err="1"/>
              <a:t>предполагает</a:t>
            </a:r>
            <a:r>
              <a:rPr sz="1600" b="0" dirty="0"/>
              <a:t> </a:t>
            </a:r>
            <a:r>
              <a:rPr sz="1600" b="0" dirty="0" err="1"/>
              <a:t>проведение</a:t>
            </a:r>
            <a:r>
              <a:rPr sz="1600" b="0" dirty="0"/>
              <a:t> </a:t>
            </a:r>
            <a:r>
              <a:rPr sz="1600" b="0" dirty="0" err="1"/>
              <a:t>операций</a:t>
            </a:r>
            <a:r>
              <a:rPr sz="1600" b="0" dirty="0"/>
              <a:t> по </a:t>
            </a:r>
            <a:r>
              <a:rPr sz="1600" b="0" dirty="0" err="1"/>
              <a:t>поддержанию</a:t>
            </a:r>
            <a:r>
              <a:rPr sz="1600" b="0" dirty="0"/>
              <a:t> </a:t>
            </a:r>
            <a:r>
              <a:rPr sz="1600" b="0" dirty="0" err="1"/>
              <a:t>мира</a:t>
            </a:r>
            <a:r>
              <a:rPr sz="1600" b="0" dirty="0"/>
              <a:t> с </a:t>
            </a:r>
            <a:r>
              <a:rPr sz="1600" b="0" dirty="0" err="1"/>
              <a:t>использованием</a:t>
            </a:r>
            <a:r>
              <a:rPr sz="1600" b="0" dirty="0"/>
              <a:t> </a:t>
            </a:r>
            <a:r>
              <a:rPr sz="1600" b="0" dirty="0" err="1"/>
              <a:t>военных</a:t>
            </a:r>
            <a:r>
              <a:rPr sz="1600" b="0" dirty="0"/>
              <a:t> </a:t>
            </a:r>
            <a:r>
              <a:rPr sz="1600" b="0" dirty="0" err="1"/>
              <a:t>наблюдателей</a:t>
            </a:r>
            <a:r>
              <a:rPr sz="1600" b="0" dirty="0"/>
              <a:t>, </a:t>
            </a:r>
            <a:r>
              <a:rPr sz="1600" b="0" dirty="0" err="1"/>
              <a:t>или</a:t>
            </a:r>
            <a:r>
              <a:rPr sz="1600" b="0" dirty="0"/>
              <a:t> </a:t>
            </a:r>
            <a:r>
              <a:rPr sz="1600" b="0" dirty="0" err="1"/>
              <a:t>многонациональных</a:t>
            </a:r>
            <a:r>
              <a:rPr sz="1600" b="0" dirty="0"/>
              <a:t> </a:t>
            </a:r>
            <a:r>
              <a:rPr sz="1600" b="0" dirty="0" err="1"/>
              <a:t>вооруженных</a:t>
            </a:r>
            <a:r>
              <a:rPr sz="1600" b="0" dirty="0"/>
              <a:t> </a:t>
            </a:r>
            <a:r>
              <a:rPr sz="1600" b="0" dirty="0" err="1"/>
              <a:t>сил</a:t>
            </a:r>
            <a:r>
              <a:rPr sz="1600" b="0" dirty="0"/>
              <a:t>, </a:t>
            </a:r>
            <a:r>
              <a:rPr sz="1600" b="0" dirty="0" err="1"/>
              <a:t>или</a:t>
            </a:r>
            <a:r>
              <a:rPr sz="1600" b="0" dirty="0"/>
              <a:t> </a:t>
            </a:r>
            <a:r>
              <a:rPr sz="1600" b="0" dirty="0" err="1"/>
              <a:t>миротворческих</a:t>
            </a:r>
            <a:r>
              <a:rPr sz="1600" b="0" dirty="0"/>
              <a:t> </a:t>
            </a:r>
            <a:r>
              <a:rPr sz="1600" b="0" dirty="0" err="1"/>
              <a:t>сил</a:t>
            </a:r>
            <a:r>
              <a:rPr sz="1600" b="0" dirty="0"/>
              <a:t> </a:t>
            </a:r>
            <a:r>
              <a:rPr sz="1600" b="0" dirty="0" err="1"/>
              <a:t>государств</a:t>
            </a:r>
            <a:r>
              <a:rPr sz="1600" b="0" dirty="0"/>
              <a:t> — </a:t>
            </a:r>
            <a:r>
              <a:rPr sz="1600" b="0" dirty="0" err="1"/>
              <a:t>членов</a:t>
            </a:r>
            <a:r>
              <a:rPr sz="1600" b="0" dirty="0"/>
              <a:t> ООН, </a:t>
            </a:r>
            <a:r>
              <a:rPr sz="1600" b="0" dirty="0" err="1"/>
              <a:t>или</a:t>
            </a:r>
            <a:r>
              <a:rPr sz="1600" b="0" dirty="0"/>
              <a:t> </a:t>
            </a:r>
            <a:r>
              <a:rPr sz="1600" b="0" dirty="0" err="1"/>
              <a:t>государств</a:t>
            </a:r>
            <a:r>
              <a:rPr sz="1600" b="0" dirty="0"/>
              <a:t> — </a:t>
            </a:r>
            <a:r>
              <a:rPr sz="1600" b="0" dirty="0" err="1"/>
              <a:t>членов</a:t>
            </a:r>
            <a:r>
              <a:rPr sz="1600" b="0" dirty="0"/>
              <a:t> </a:t>
            </a:r>
            <a:r>
              <a:rPr sz="1600" b="0" dirty="0" err="1"/>
              <a:t>региональных</a:t>
            </a:r>
            <a:r>
              <a:rPr sz="1600" b="0" dirty="0"/>
              <a:t> </a:t>
            </a:r>
            <a:r>
              <a:rPr sz="1600" b="0" dirty="0" err="1"/>
              <a:t>соглашений</a:t>
            </a:r>
            <a:r>
              <a:rPr sz="1600" b="0" dirty="0"/>
              <a:t> (по </a:t>
            </a:r>
            <a:r>
              <a:rPr sz="1600" b="0" dirty="0" err="1"/>
              <a:t>решению</a:t>
            </a:r>
            <a:r>
              <a:rPr sz="1600" b="0" dirty="0"/>
              <a:t> </a:t>
            </a:r>
            <a:r>
              <a:rPr sz="1600" b="0" dirty="0" err="1"/>
              <a:t>соответствующего</a:t>
            </a:r>
            <a:r>
              <a:rPr sz="1600" b="0" dirty="0"/>
              <a:t> </a:t>
            </a:r>
            <a:r>
              <a:rPr sz="1600" b="0" dirty="0" err="1"/>
              <a:t>органа</a:t>
            </a:r>
            <a:r>
              <a:rPr sz="1600" b="0" dirty="0"/>
              <a:t>). </a:t>
            </a:r>
          </a:p>
          <a:p>
            <a:pPr>
              <a:spcBef>
                <a:spcPts val="300"/>
              </a:spcBef>
              <a:defRPr sz="1400"/>
            </a:pPr>
            <a:r>
              <a:rPr sz="1600" dirty="0" err="1"/>
              <a:t>Эти</a:t>
            </a:r>
            <a:r>
              <a:rPr sz="1600" dirty="0"/>
              <a:t> </a:t>
            </a:r>
            <a:r>
              <a:rPr sz="1600" dirty="0" err="1"/>
              <a:t>операции</a:t>
            </a:r>
            <a:r>
              <a:rPr sz="1600" dirty="0"/>
              <a:t> </a:t>
            </a:r>
            <a:r>
              <a:rPr sz="1600" dirty="0" err="1"/>
              <a:t>должны</a:t>
            </a:r>
            <a:r>
              <a:rPr sz="1600" dirty="0"/>
              <a:t> </a:t>
            </a:r>
            <a:r>
              <a:rPr sz="1600" dirty="0" err="1"/>
              <a:t>обеспечивать</a:t>
            </a:r>
            <a:r>
              <a:rPr sz="1600" dirty="0"/>
              <a:t> </a:t>
            </a:r>
            <a:r>
              <a:rPr sz="1600" dirty="0" err="1"/>
              <a:t>соблюдение</a:t>
            </a:r>
            <a:r>
              <a:rPr sz="1600" dirty="0"/>
              <a:t> </a:t>
            </a:r>
            <a:r>
              <a:rPr sz="1600" dirty="0" err="1"/>
              <a:t>условий</a:t>
            </a:r>
            <a:r>
              <a:rPr sz="1600" dirty="0"/>
              <a:t> </a:t>
            </a:r>
            <a:r>
              <a:rPr sz="1600" dirty="0" err="1"/>
              <a:t>прекращения</a:t>
            </a:r>
            <a:r>
              <a:rPr sz="1600" dirty="0"/>
              <a:t> </a:t>
            </a:r>
            <a:r>
              <a:rPr sz="1600" dirty="0" err="1"/>
              <a:t>огня</a:t>
            </a:r>
            <a:r>
              <a:rPr sz="1600" dirty="0"/>
              <a:t> и </a:t>
            </a:r>
            <a:r>
              <a:rPr sz="1600" dirty="0" err="1"/>
              <a:t>разъединения</a:t>
            </a:r>
            <a:r>
              <a:rPr sz="1600" dirty="0"/>
              <a:t> </a:t>
            </a:r>
            <a:r>
              <a:rPr sz="1600" dirty="0" err="1"/>
              <a:t>сил</a:t>
            </a:r>
            <a:r>
              <a:rPr sz="1600" dirty="0"/>
              <a:t> </a:t>
            </a:r>
            <a:r>
              <a:rPr sz="1600" dirty="0" err="1"/>
              <a:t>уже</a:t>
            </a:r>
            <a:r>
              <a:rPr sz="1600" dirty="0"/>
              <a:t> </a:t>
            </a:r>
            <a:r>
              <a:rPr sz="1600" dirty="0" err="1"/>
              <a:t>после</a:t>
            </a:r>
            <a:r>
              <a:rPr sz="1600" dirty="0"/>
              <a:t> </a:t>
            </a:r>
            <a:r>
              <a:rPr sz="1600" dirty="0" err="1"/>
              <a:t>заключения</a:t>
            </a:r>
            <a:r>
              <a:rPr sz="1600" dirty="0"/>
              <a:t> </a:t>
            </a:r>
            <a:r>
              <a:rPr sz="1600" dirty="0" err="1"/>
              <a:t>соглашения</a:t>
            </a:r>
            <a:r>
              <a:rPr sz="1600" dirty="0"/>
              <a:t> о </a:t>
            </a:r>
            <a:r>
              <a:rPr sz="1600" dirty="0" err="1"/>
              <a:t>перемирии</a:t>
            </a:r>
            <a:r>
              <a:rPr sz="1600" dirty="0"/>
              <a:t>. </a:t>
            </a:r>
          </a:p>
          <a:p>
            <a:pPr>
              <a:spcBef>
                <a:spcPts val="300"/>
              </a:spcBef>
              <a:defRPr sz="1400"/>
            </a:pPr>
            <a:r>
              <a:rPr sz="1600" dirty="0"/>
              <a:t>В </a:t>
            </a:r>
            <a:r>
              <a:rPr sz="1600" dirty="0" err="1"/>
              <a:t>документах</a:t>
            </a:r>
            <a:r>
              <a:rPr sz="1600" dirty="0"/>
              <a:t> ООН </a:t>
            </a:r>
            <a:r>
              <a:rPr sz="1600" dirty="0" err="1"/>
              <a:t>они</a:t>
            </a:r>
            <a:r>
              <a:rPr sz="1600" dirty="0"/>
              <a:t> </a:t>
            </a:r>
            <a:r>
              <a:rPr sz="1600" dirty="0" err="1"/>
              <a:t>обычно</a:t>
            </a:r>
            <a:r>
              <a:rPr sz="1600" dirty="0"/>
              <a:t> </a:t>
            </a:r>
            <a:r>
              <a:rPr sz="1600" dirty="0" err="1"/>
              <a:t>определяются</a:t>
            </a:r>
            <a:r>
              <a:rPr sz="1600" dirty="0"/>
              <a:t> </a:t>
            </a:r>
            <a:r>
              <a:rPr sz="1600" dirty="0" err="1"/>
              <a:t>следующим</a:t>
            </a:r>
            <a:r>
              <a:rPr sz="1600" dirty="0"/>
              <a:t> </a:t>
            </a:r>
            <a:r>
              <a:rPr sz="1600" dirty="0" err="1"/>
              <a:t>образом</a:t>
            </a:r>
            <a:r>
              <a:rPr sz="1600" dirty="0"/>
              <a:t>:</a:t>
            </a:r>
          </a:p>
          <a:p>
            <a:pPr>
              <a:spcBef>
                <a:spcPts val="300"/>
              </a:spcBef>
              <a:defRPr sz="1400"/>
            </a:pPr>
            <a:r>
              <a:rPr sz="1600" b="1" dirty="0" err="1">
                <a:solidFill>
                  <a:schemeClr val="accent6"/>
                </a:solidFill>
              </a:rPr>
              <a:t>Операция</a:t>
            </a:r>
            <a:r>
              <a:rPr sz="1600" b="1" dirty="0">
                <a:solidFill>
                  <a:schemeClr val="accent6"/>
                </a:solidFill>
              </a:rPr>
              <a:t> по </a:t>
            </a:r>
            <a:r>
              <a:rPr sz="1600" b="1" dirty="0" err="1">
                <a:solidFill>
                  <a:schemeClr val="accent6"/>
                </a:solidFill>
              </a:rPr>
              <a:t>поддержанию</a:t>
            </a:r>
            <a:r>
              <a:rPr sz="1600" b="1" dirty="0">
                <a:solidFill>
                  <a:schemeClr val="accent6"/>
                </a:solidFill>
              </a:rPr>
              <a:t> </a:t>
            </a:r>
            <a:r>
              <a:rPr sz="1600" b="1" dirty="0" err="1">
                <a:solidFill>
                  <a:schemeClr val="accent6"/>
                </a:solidFill>
              </a:rPr>
              <a:t>мира</a:t>
            </a:r>
            <a:r>
              <a:rPr sz="1600" dirty="0">
                <a:solidFill>
                  <a:schemeClr val="accent6"/>
                </a:solidFill>
              </a:rPr>
              <a:t> </a:t>
            </a:r>
            <a:r>
              <a:rPr sz="1600" dirty="0"/>
              <a:t>— </a:t>
            </a:r>
            <a:r>
              <a:rPr sz="1600" dirty="0" err="1"/>
              <a:t>это</a:t>
            </a:r>
            <a:r>
              <a:rPr sz="1600" dirty="0"/>
              <a:t> </a:t>
            </a:r>
            <a:r>
              <a:rPr sz="1600" dirty="0" err="1"/>
              <a:t>действия</a:t>
            </a:r>
            <a:r>
              <a:rPr sz="1600" dirty="0"/>
              <a:t> с </a:t>
            </a:r>
            <a:r>
              <a:rPr sz="1600" dirty="0" err="1"/>
              <a:t>участием</a:t>
            </a:r>
            <a:r>
              <a:rPr sz="1600" dirty="0"/>
              <a:t> </a:t>
            </a:r>
            <a:r>
              <a:rPr sz="1600" dirty="0" err="1"/>
              <a:t>военнослужащих</a:t>
            </a:r>
            <a:r>
              <a:rPr sz="1600" dirty="0"/>
              <a:t>, </a:t>
            </a:r>
            <a:r>
              <a:rPr sz="1600" dirty="0" err="1"/>
              <a:t>не</a:t>
            </a:r>
            <a:r>
              <a:rPr sz="1600" dirty="0"/>
              <a:t> </a:t>
            </a:r>
            <a:r>
              <a:rPr sz="1600" dirty="0" err="1"/>
              <a:t>имеющих</a:t>
            </a:r>
            <a:r>
              <a:rPr sz="1600" dirty="0"/>
              <a:t> </a:t>
            </a:r>
            <a:r>
              <a:rPr sz="1600" dirty="0" err="1"/>
              <a:t>права</a:t>
            </a:r>
            <a:r>
              <a:rPr sz="1600" dirty="0"/>
              <a:t> </a:t>
            </a:r>
            <a:r>
              <a:rPr sz="1600" dirty="0" err="1"/>
              <a:t>прибегать</a:t>
            </a:r>
            <a:r>
              <a:rPr sz="1600" dirty="0"/>
              <a:t> к </a:t>
            </a:r>
            <a:r>
              <a:rPr sz="1600" dirty="0" err="1"/>
              <a:t>использованию</a:t>
            </a:r>
            <a:r>
              <a:rPr sz="1600" dirty="0"/>
              <a:t> </a:t>
            </a:r>
            <a:r>
              <a:rPr sz="1600" dirty="0" err="1"/>
              <a:t>принудительных</a:t>
            </a:r>
            <a:r>
              <a:rPr sz="1600" dirty="0"/>
              <a:t> </a:t>
            </a:r>
            <a:r>
              <a:rPr sz="1600" dirty="0" err="1"/>
              <a:t>мер</a:t>
            </a:r>
            <a:r>
              <a:rPr sz="1600" dirty="0"/>
              <a:t>, </a:t>
            </a:r>
            <a:r>
              <a:rPr sz="1600" dirty="0" err="1"/>
              <a:t>предпринимаемые</a:t>
            </a:r>
            <a:r>
              <a:rPr sz="1600" dirty="0"/>
              <a:t> </a:t>
            </a:r>
            <a:r>
              <a:rPr sz="1600" dirty="0" err="1"/>
              <a:t>Объединенными</a:t>
            </a:r>
            <a:r>
              <a:rPr sz="1600" dirty="0"/>
              <a:t> </a:t>
            </a:r>
            <a:r>
              <a:rPr sz="1600" dirty="0" err="1"/>
              <a:t>Нациями</a:t>
            </a:r>
            <a:r>
              <a:rPr sz="1600" dirty="0"/>
              <a:t> с </a:t>
            </a:r>
            <a:r>
              <a:rPr sz="1600" dirty="0" err="1"/>
              <a:t>целью</a:t>
            </a:r>
            <a:r>
              <a:rPr sz="1600" dirty="0"/>
              <a:t> </a:t>
            </a:r>
            <a:r>
              <a:rPr sz="1600" dirty="0" err="1"/>
              <a:t>поддержания</a:t>
            </a:r>
            <a:r>
              <a:rPr sz="1600" dirty="0"/>
              <a:t> </a:t>
            </a:r>
            <a:r>
              <a:rPr sz="1600" dirty="0" err="1"/>
              <a:t>или</a:t>
            </a:r>
            <a:r>
              <a:rPr sz="1600" dirty="0"/>
              <a:t> </a:t>
            </a:r>
            <a:r>
              <a:rPr sz="1600" dirty="0" err="1"/>
              <a:t>восстановления</a:t>
            </a:r>
            <a:r>
              <a:rPr sz="1600" dirty="0"/>
              <a:t> </a:t>
            </a:r>
            <a:r>
              <a:rPr sz="1600" dirty="0" err="1"/>
              <a:t>международного</a:t>
            </a:r>
            <a:r>
              <a:rPr sz="1600" dirty="0"/>
              <a:t> </a:t>
            </a:r>
            <a:r>
              <a:rPr sz="1600" dirty="0" err="1"/>
              <a:t>мира</a:t>
            </a:r>
            <a:r>
              <a:rPr sz="1600" dirty="0"/>
              <a:t> и </a:t>
            </a:r>
            <a:r>
              <a:rPr sz="1600" dirty="0" err="1"/>
              <a:t>безопасности</a:t>
            </a:r>
            <a:r>
              <a:rPr sz="1600" dirty="0"/>
              <a:t> в </a:t>
            </a:r>
            <a:r>
              <a:rPr sz="1600" dirty="0" err="1"/>
              <a:t>районе</a:t>
            </a:r>
            <a:r>
              <a:rPr sz="1600" dirty="0"/>
              <a:t> </a:t>
            </a:r>
            <a:r>
              <a:rPr sz="1600" dirty="0" err="1"/>
              <a:t>конфликта</a:t>
            </a:r>
            <a:r>
              <a:rPr sz="1600" dirty="0"/>
              <a:t>. </a:t>
            </a:r>
            <a:r>
              <a:rPr sz="1600" dirty="0" err="1"/>
              <a:t>Для</a:t>
            </a:r>
            <a:r>
              <a:rPr sz="1600" dirty="0"/>
              <a:t> </a:t>
            </a:r>
            <a:r>
              <a:rPr sz="1600" dirty="0" err="1"/>
              <a:t>проведения</a:t>
            </a:r>
            <a:r>
              <a:rPr sz="1600" dirty="0"/>
              <a:t> ОПМ </a:t>
            </a:r>
            <a:r>
              <a:rPr sz="1600" dirty="0" err="1"/>
              <a:t>требуются</a:t>
            </a:r>
            <a:r>
              <a:rPr sz="1600" dirty="0"/>
              <a:t> </a:t>
            </a:r>
            <a:r>
              <a:rPr sz="1600" dirty="0" err="1"/>
              <a:t>добровольное</a:t>
            </a:r>
            <a:r>
              <a:rPr sz="1600" dirty="0"/>
              <a:t> </a:t>
            </a:r>
            <a:r>
              <a:rPr sz="1600" dirty="0" err="1"/>
              <a:t>согласие</a:t>
            </a:r>
            <a:r>
              <a:rPr sz="1600" dirty="0"/>
              <a:t> и </a:t>
            </a:r>
            <a:r>
              <a:rPr sz="1600" dirty="0" err="1"/>
              <a:t>сотрудничество</a:t>
            </a:r>
            <a:r>
              <a:rPr sz="1600" dirty="0"/>
              <a:t> </a:t>
            </a:r>
            <a:r>
              <a:rPr sz="1600" dirty="0" err="1"/>
              <a:t>всех</a:t>
            </a:r>
            <a:r>
              <a:rPr sz="1600" dirty="0"/>
              <a:t> </a:t>
            </a:r>
            <a:r>
              <a:rPr sz="1600" dirty="0" err="1"/>
              <a:t>заинтересованных</a:t>
            </a:r>
            <a:r>
              <a:rPr sz="1600" dirty="0"/>
              <a:t> </a:t>
            </a:r>
            <a:r>
              <a:rPr sz="1600" dirty="0" err="1"/>
              <a:t>сторон</a:t>
            </a:r>
            <a:r>
              <a:rPr sz="1600" dirty="0"/>
              <a:t>. </a:t>
            </a:r>
            <a:r>
              <a:rPr sz="1600" dirty="0" err="1"/>
              <a:t>Задействованный</a:t>
            </a:r>
            <a:r>
              <a:rPr sz="1600" dirty="0"/>
              <a:t> в </a:t>
            </a:r>
            <a:r>
              <a:rPr sz="1600" dirty="0" err="1"/>
              <a:t>операции</a:t>
            </a:r>
            <a:r>
              <a:rPr sz="1600" dirty="0"/>
              <a:t> </a:t>
            </a:r>
            <a:r>
              <a:rPr sz="1600" dirty="0" err="1"/>
              <a:t>военный</a:t>
            </a:r>
            <a:r>
              <a:rPr sz="1600" dirty="0"/>
              <a:t> </a:t>
            </a:r>
            <a:r>
              <a:rPr sz="1600" dirty="0" err="1"/>
              <a:t>персонал</a:t>
            </a:r>
            <a:r>
              <a:rPr sz="1600" dirty="0"/>
              <a:t> </a:t>
            </a:r>
            <a:r>
              <a:rPr sz="1600" dirty="0" err="1"/>
              <a:t>выполняет</a:t>
            </a:r>
            <a:r>
              <a:rPr sz="1600" dirty="0"/>
              <a:t> </a:t>
            </a:r>
            <a:r>
              <a:rPr sz="1600" dirty="0" err="1"/>
              <a:t>поставленные</a:t>
            </a:r>
            <a:r>
              <a:rPr sz="1600" dirty="0"/>
              <a:t> </a:t>
            </a:r>
            <a:r>
              <a:rPr sz="1600" dirty="0" err="1"/>
              <a:t>задачи</a:t>
            </a:r>
            <a:r>
              <a:rPr sz="1600" dirty="0"/>
              <a:t>, </a:t>
            </a:r>
            <a:r>
              <a:rPr sz="1600" dirty="0" err="1"/>
              <a:t>не</a:t>
            </a:r>
            <a:r>
              <a:rPr sz="1600" dirty="0"/>
              <a:t> </a:t>
            </a:r>
            <a:r>
              <a:rPr sz="1600" dirty="0" err="1"/>
              <a:t>прибегая</a:t>
            </a:r>
            <a:r>
              <a:rPr sz="1600" dirty="0"/>
              <a:t> к </a:t>
            </a:r>
            <a:r>
              <a:rPr sz="1600" dirty="0" err="1"/>
              <a:t>силе</a:t>
            </a:r>
            <a:r>
              <a:rPr sz="1600" dirty="0"/>
              <a:t> </a:t>
            </a:r>
            <a:r>
              <a:rPr sz="1600" dirty="0" err="1"/>
              <a:t>оружия</a:t>
            </a:r>
            <a:r>
              <a:rPr sz="1600" dirty="0"/>
              <a:t>, </a:t>
            </a:r>
            <a:r>
              <a:rPr sz="1600" dirty="0" err="1"/>
              <a:t>чем</a:t>
            </a:r>
            <a:r>
              <a:rPr sz="1600" dirty="0"/>
              <a:t> </a:t>
            </a:r>
            <a:r>
              <a:rPr sz="1600" dirty="0" err="1"/>
              <a:t>операции</a:t>
            </a:r>
            <a:r>
              <a:rPr sz="1600" dirty="0"/>
              <a:t> по </a:t>
            </a:r>
            <a:r>
              <a:rPr sz="1600" dirty="0" err="1"/>
              <a:t>поддержанию</a:t>
            </a:r>
            <a:r>
              <a:rPr sz="1600" dirty="0"/>
              <a:t> </a:t>
            </a:r>
            <a:r>
              <a:rPr sz="1600" dirty="0" err="1"/>
              <a:t>мира</a:t>
            </a:r>
            <a:r>
              <a:rPr sz="1600" dirty="0"/>
              <a:t> </a:t>
            </a:r>
            <a:r>
              <a:rPr sz="1600" dirty="0" err="1"/>
              <a:t>отличаются</a:t>
            </a:r>
            <a:r>
              <a:rPr sz="1600" dirty="0"/>
              <a:t> </a:t>
            </a:r>
            <a:r>
              <a:rPr sz="1600" dirty="0" err="1"/>
              <a:t>от</a:t>
            </a:r>
            <a:r>
              <a:rPr sz="1600" dirty="0"/>
              <a:t> </a:t>
            </a:r>
            <a:r>
              <a:rPr sz="1600" dirty="0" err="1"/>
              <a:t>принуждения</a:t>
            </a:r>
            <a:r>
              <a:rPr sz="1600" dirty="0"/>
              <a:t> к </a:t>
            </a:r>
            <a:r>
              <a:rPr sz="1600" dirty="0" err="1"/>
              <a:t>миру</a:t>
            </a:r>
            <a:r>
              <a:rPr sz="1600" dirty="0"/>
              <a:t>, </a:t>
            </a:r>
            <a:r>
              <a:rPr sz="1600" dirty="0" err="1"/>
              <a:t>предусмотренного</a:t>
            </a:r>
            <a:r>
              <a:rPr sz="1600" dirty="0"/>
              <a:t> в </a:t>
            </a:r>
            <a:r>
              <a:rPr sz="1600" dirty="0" err="1"/>
              <a:t>ст</a:t>
            </a:r>
            <a:r>
              <a:rPr sz="1600" dirty="0"/>
              <a:t>. 42 [</a:t>
            </a:r>
            <a:r>
              <a:rPr sz="1600" dirty="0" err="1"/>
              <a:t>главы</a:t>
            </a:r>
            <a:r>
              <a:rPr sz="1600" dirty="0"/>
              <a:t> VII] </a:t>
            </a:r>
            <a:r>
              <a:rPr sz="1600" dirty="0" err="1"/>
              <a:t>Устава</a:t>
            </a:r>
            <a:r>
              <a:rPr sz="1600" dirty="0"/>
              <a:t> ООН».</a:t>
            </a:r>
          </a:p>
          <a:p>
            <a:pPr>
              <a:spcBef>
                <a:spcPts val="700"/>
              </a:spcBef>
              <a:defRPr sz="1400"/>
            </a:pPr>
            <a:endParaRPr dirty="0"/>
          </a:p>
        </p:txBody>
      </p:sp>
      <p:pic>
        <p:nvPicPr>
          <p:cNvPr id="270" name="image11.png" descr="97pv9jwl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19" y="1183273"/>
            <a:ext cx="2899042" cy="20510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1" name="image12.png" descr="iqslx0x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1" y="4084955"/>
            <a:ext cx="2899040" cy="170878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Стрелка: вправо 1">
            <a:extLst>
              <a:ext uri="{FF2B5EF4-FFF2-40B4-BE49-F238E27FC236}">
                <a16:creationId xmlns:a16="http://schemas.microsoft.com/office/drawing/2014/main" id="{C4828EE3-4E54-C9C3-AF58-031AEBEAB403}"/>
              </a:ext>
            </a:extLst>
          </p:cNvPr>
          <p:cNvSpPr/>
          <p:nvPr/>
        </p:nvSpPr>
        <p:spPr>
          <a:xfrm>
            <a:off x="8141110" y="6445045"/>
            <a:ext cx="978408" cy="484632"/>
          </a:xfrm>
          <a:prstGeom prst="rightArrow">
            <a:avLst/>
          </a:prstGeom>
          <a:solidFill>
            <a:schemeClr val="accent3">
              <a:lumOff val="44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/>
          <p:nvPr/>
        </p:nvSpPr>
        <p:spPr>
          <a:xfrm>
            <a:off x="74294" y="147484"/>
            <a:ext cx="4645189" cy="6324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spcBef>
                <a:spcPts val="300"/>
              </a:spcBef>
              <a:defRPr sz="1600"/>
            </a:pPr>
            <a:r>
              <a:rPr sz="2000" dirty="0"/>
              <a:t>В </a:t>
            </a:r>
            <a:r>
              <a:rPr sz="2000" dirty="0" err="1"/>
              <a:t>начале</a:t>
            </a:r>
            <a:r>
              <a:rPr sz="2000" dirty="0"/>
              <a:t> 1990-х </a:t>
            </a:r>
            <a:r>
              <a:rPr sz="2000" dirty="0" err="1"/>
              <a:t>годов</a:t>
            </a:r>
            <a:r>
              <a:rPr sz="2000" dirty="0"/>
              <a:t> </a:t>
            </a:r>
            <a:r>
              <a:rPr sz="2000" dirty="0" err="1"/>
              <a:t>традиционная</a:t>
            </a:r>
            <a:r>
              <a:rPr sz="2000" dirty="0"/>
              <a:t> </a:t>
            </a:r>
            <a:r>
              <a:rPr sz="2000" dirty="0" err="1"/>
              <a:t>модель</a:t>
            </a:r>
            <a:r>
              <a:rPr sz="2000" dirty="0"/>
              <a:t> </a:t>
            </a:r>
            <a:r>
              <a:rPr sz="2000" dirty="0" err="1"/>
              <a:t>операций</a:t>
            </a:r>
            <a:r>
              <a:rPr sz="2000" dirty="0"/>
              <a:t> по </a:t>
            </a:r>
            <a:r>
              <a:rPr sz="2000" dirty="0" err="1"/>
              <a:t>поддержанию</a:t>
            </a:r>
            <a:r>
              <a:rPr sz="2000" dirty="0"/>
              <a:t> </a:t>
            </a:r>
            <a:r>
              <a:rPr sz="2000" dirty="0" err="1"/>
              <a:t>мира</a:t>
            </a:r>
            <a:r>
              <a:rPr sz="2000" dirty="0"/>
              <a:t> </a:t>
            </a:r>
            <a:r>
              <a:rPr sz="2000" dirty="0" err="1"/>
              <a:t>трансформировалась</a:t>
            </a:r>
            <a:r>
              <a:rPr sz="2000" dirty="0"/>
              <a:t> в </a:t>
            </a:r>
            <a:r>
              <a:rPr sz="2000" dirty="0" err="1"/>
              <a:t>комплексную</a:t>
            </a:r>
            <a:r>
              <a:rPr sz="2000" dirty="0"/>
              <a:t> </a:t>
            </a:r>
            <a:r>
              <a:rPr sz="2000" dirty="0" err="1"/>
              <a:t>модель</a:t>
            </a:r>
            <a:r>
              <a:rPr sz="2000" dirty="0"/>
              <a:t>, </a:t>
            </a:r>
            <a:r>
              <a:rPr sz="2000" dirty="0" err="1"/>
              <a:t>вобравшую</a:t>
            </a:r>
            <a:r>
              <a:rPr sz="2000" dirty="0"/>
              <a:t> в </a:t>
            </a:r>
            <a:r>
              <a:rPr sz="2000" dirty="0" err="1"/>
              <a:t>себя</a:t>
            </a:r>
            <a:r>
              <a:rPr sz="2000" dirty="0"/>
              <a:t> </a:t>
            </a:r>
            <a:r>
              <a:rPr sz="2000" dirty="0" err="1"/>
              <a:t>многочисленные</a:t>
            </a:r>
            <a:r>
              <a:rPr sz="2000" dirty="0"/>
              <a:t> </a:t>
            </a:r>
            <a:r>
              <a:rPr sz="2000" dirty="0" err="1"/>
              <a:t>военные</a:t>
            </a:r>
            <a:r>
              <a:rPr sz="2000" dirty="0"/>
              <a:t> и </a:t>
            </a:r>
            <a:r>
              <a:rPr sz="2000" dirty="0" err="1"/>
              <a:t>гражданские</a:t>
            </a:r>
            <a:r>
              <a:rPr sz="2000" dirty="0"/>
              <a:t> </a:t>
            </a:r>
            <a:r>
              <a:rPr sz="2000" dirty="0" err="1"/>
              <a:t>элементы</a:t>
            </a:r>
            <a:r>
              <a:rPr sz="2000" dirty="0"/>
              <a:t>. </a:t>
            </a:r>
          </a:p>
          <a:p>
            <a:pPr>
              <a:spcBef>
                <a:spcPts val="300"/>
              </a:spcBef>
              <a:defRPr sz="1600"/>
            </a:pPr>
            <a:r>
              <a:rPr sz="2000" dirty="0" err="1"/>
              <a:t>Традиционные</a:t>
            </a:r>
            <a:r>
              <a:rPr sz="2000" dirty="0"/>
              <a:t> </a:t>
            </a:r>
            <a:r>
              <a:rPr sz="2000" dirty="0" err="1"/>
              <a:t>операции</a:t>
            </a:r>
            <a:r>
              <a:rPr sz="2000" dirty="0"/>
              <a:t> по </a:t>
            </a:r>
            <a:r>
              <a:rPr sz="2000" dirty="0" err="1"/>
              <a:t>поддержанию</a:t>
            </a:r>
            <a:r>
              <a:rPr sz="2000" dirty="0"/>
              <a:t> </a:t>
            </a:r>
            <a:r>
              <a:rPr sz="2000" dirty="0" err="1"/>
              <a:t>мира</a:t>
            </a:r>
            <a:r>
              <a:rPr sz="2000" dirty="0"/>
              <a:t> </a:t>
            </a:r>
            <a:r>
              <a:rPr sz="2000" dirty="0" err="1"/>
              <a:t>всегда</a:t>
            </a:r>
            <a:r>
              <a:rPr sz="2000" dirty="0"/>
              <a:t> </a:t>
            </a:r>
            <a:r>
              <a:rPr sz="2000" dirty="0" err="1"/>
              <a:t>осуществляются</a:t>
            </a:r>
            <a:r>
              <a:rPr sz="2000" dirty="0"/>
              <a:t> в </a:t>
            </a:r>
            <a:r>
              <a:rPr sz="2000" dirty="0" err="1"/>
              <a:t>рамках</a:t>
            </a:r>
            <a:r>
              <a:rPr sz="2000" dirty="0"/>
              <a:t> «</a:t>
            </a:r>
            <a:r>
              <a:rPr sz="2000" dirty="0" err="1"/>
              <a:t>главы</a:t>
            </a:r>
            <a:r>
              <a:rPr sz="2000" dirty="0"/>
              <a:t> VI с </a:t>
            </a:r>
            <a:r>
              <a:rPr sz="2000" dirty="0" err="1"/>
              <a:t>половиной</a:t>
            </a:r>
            <a:r>
              <a:rPr sz="2000" dirty="0"/>
              <a:t>» </a:t>
            </a:r>
            <a:r>
              <a:rPr sz="2000" dirty="0" err="1"/>
              <a:t>Устава</a:t>
            </a:r>
            <a:r>
              <a:rPr sz="2000" dirty="0"/>
              <a:t> ООН, т. к. </a:t>
            </a:r>
            <a:r>
              <a:rPr sz="2000" dirty="0" err="1"/>
              <a:t>не</a:t>
            </a:r>
            <a:r>
              <a:rPr sz="2000" dirty="0"/>
              <a:t> </a:t>
            </a:r>
            <a:r>
              <a:rPr sz="2000" dirty="0" err="1"/>
              <a:t>предполагают</a:t>
            </a:r>
            <a:r>
              <a:rPr sz="2000" dirty="0"/>
              <a:t> </a:t>
            </a:r>
            <a:r>
              <a:rPr sz="2000" dirty="0" err="1"/>
              <a:t>применения</a:t>
            </a:r>
            <a:r>
              <a:rPr sz="2000" dirty="0"/>
              <a:t> </a:t>
            </a:r>
            <a:r>
              <a:rPr sz="2000" dirty="0" err="1"/>
              <a:t>принудительно-силовых</a:t>
            </a:r>
            <a:r>
              <a:rPr sz="2000" dirty="0"/>
              <a:t> </a:t>
            </a:r>
            <a:r>
              <a:rPr sz="2000" dirty="0" err="1"/>
              <a:t>мер</a:t>
            </a:r>
            <a:r>
              <a:rPr sz="2000" dirty="0"/>
              <a:t>. </a:t>
            </a:r>
            <a:r>
              <a:rPr sz="2000" dirty="0" err="1"/>
              <a:t>Комплексные</a:t>
            </a:r>
            <a:r>
              <a:rPr sz="2000" dirty="0"/>
              <a:t> </a:t>
            </a:r>
            <a:r>
              <a:rPr sz="2000" dirty="0" err="1"/>
              <a:t>операции</a:t>
            </a:r>
            <a:r>
              <a:rPr sz="2000" dirty="0"/>
              <a:t> по </a:t>
            </a:r>
            <a:r>
              <a:rPr sz="2000" dirty="0" err="1"/>
              <a:t>поддержанию</a:t>
            </a:r>
            <a:r>
              <a:rPr sz="2000" dirty="0"/>
              <a:t> </a:t>
            </a:r>
            <a:r>
              <a:rPr sz="2000" dirty="0" err="1"/>
              <a:t>мира</a:t>
            </a:r>
            <a:r>
              <a:rPr sz="2000" dirty="0"/>
              <a:t>, </a:t>
            </a:r>
            <a:r>
              <a:rPr sz="2000" dirty="0" err="1"/>
              <a:t>если</a:t>
            </a:r>
            <a:r>
              <a:rPr sz="2000" dirty="0"/>
              <a:t> </a:t>
            </a:r>
            <a:r>
              <a:rPr sz="2000" dirty="0" err="1"/>
              <a:t>того</a:t>
            </a:r>
            <a:r>
              <a:rPr sz="2000" dirty="0"/>
              <a:t> </a:t>
            </a:r>
            <a:r>
              <a:rPr sz="2000" dirty="0" err="1"/>
              <a:t>требует</a:t>
            </a:r>
            <a:r>
              <a:rPr sz="2000" dirty="0"/>
              <a:t> </a:t>
            </a:r>
            <a:r>
              <a:rPr sz="2000" dirty="0" err="1"/>
              <a:t>обстановка</a:t>
            </a:r>
            <a:r>
              <a:rPr sz="2000" dirty="0"/>
              <a:t> в </a:t>
            </a:r>
            <a:r>
              <a:rPr sz="2000" dirty="0" err="1"/>
              <a:t>зоне</a:t>
            </a:r>
            <a:r>
              <a:rPr sz="2000" dirty="0"/>
              <a:t> </a:t>
            </a:r>
            <a:r>
              <a:rPr sz="2000" dirty="0" err="1"/>
              <a:t>конфликта</a:t>
            </a:r>
            <a:r>
              <a:rPr sz="2000" dirty="0"/>
              <a:t>, </a:t>
            </a:r>
            <a:r>
              <a:rPr sz="2000" dirty="0" err="1"/>
              <a:t>учреждаются</a:t>
            </a:r>
            <a:r>
              <a:rPr sz="2000" dirty="0"/>
              <a:t> </a:t>
            </a:r>
            <a:r>
              <a:rPr sz="2000" dirty="0" err="1"/>
              <a:t>на</a:t>
            </a:r>
            <a:r>
              <a:rPr sz="2000" dirty="0"/>
              <a:t> </a:t>
            </a:r>
            <a:r>
              <a:rPr sz="2000" dirty="0" err="1"/>
              <a:t>основании</a:t>
            </a:r>
            <a:r>
              <a:rPr sz="2000" dirty="0"/>
              <a:t> </a:t>
            </a:r>
            <a:r>
              <a:rPr sz="2000" dirty="0" err="1"/>
              <a:t>главы</a:t>
            </a:r>
            <a:r>
              <a:rPr sz="2000" dirty="0"/>
              <a:t> VII, </a:t>
            </a:r>
            <a:r>
              <a:rPr sz="2000" dirty="0" err="1"/>
              <a:t>что</a:t>
            </a:r>
            <a:r>
              <a:rPr sz="2000" dirty="0"/>
              <a:t> </a:t>
            </a:r>
            <a:r>
              <a:rPr sz="2000" dirty="0" err="1"/>
              <a:t>находит</a:t>
            </a:r>
            <a:r>
              <a:rPr sz="2000" dirty="0"/>
              <a:t> </a:t>
            </a:r>
            <a:r>
              <a:rPr sz="2000" dirty="0" err="1"/>
              <a:t>отражение</a:t>
            </a:r>
            <a:r>
              <a:rPr sz="2000" dirty="0"/>
              <a:t> в </a:t>
            </a:r>
            <a:r>
              <a:rPr sz="2000" dirty="0" err="1"/>
              <a:t>их</a:t>
            </a:r>
            <a:r>
              <a:rPr sz="2000" dirty="0"/>
              <a:t> </a:t>
            </a:r>
            <a:r>
              <a:rPr sz="2000" dirty="0" err="1"/>
              <a:t>мандате</a:t>
            </a:r>
            <a:r>
              <a:rPr sz="2000" dirty="0"/>
              <a:t>.</a:t>
            </a:r>
          </a:p>
          <a:p>
            <a:pPr>
              <a:spcBef>
                <a:spcPts val="300"/>
              </a:spcBef>
              <a:defRPr sz="1600"/>
            </a:pPr>
            <a:r>
              <a:rPr sz="2000" dirty="0"/>
              <a:t> </a:t>
            </a:r>
            <a:r>
              <a:rPr sz="2000" dirty="0" err="1"/>
              <a:t>Они</a:t>
            </a:r>
            <a:r>
              <a:rPr sz="2000" dirty="0"/>
              <a:t> </a:t>
            </a:r>
            <a:r>
              <a:rPr sz="2000" dirty="0" err="1"/>
              <a:t>допускают</a:t>
            </a:r>
            <a:r>
              <a:rPr sz="2000" dirty="0"/>
              <a:t> </a:t>
            </a:r>
            <a:r>
              <a:rPr sz="2000" dirty="0" err="1"/>
              <a:t>ограниченное</a:t>
            </a:r>
            <a:r>
              <a:rPr sz="2000" dirty="0"/>
              <a:t> </a:t>
            </a:r>
            <a:r>
              <a:rPr sz="2000" dirty="0" err="1"/>
              <a:t>применение</a:t>
            </a:r>
            <a:r>
              <a:rPr sz="2000" dirty="0"/>
              <a:t> </a:t>
            </a:r>
            <a:r>
              <a:rPr sz="2000" dirty="0" err="1"/>
              <a:t>силы</a:t>
            </a:r>
            <a:r>
              <a:rPr sz="2000" dirty="0"/>
              <a:t> </a:t>
            </a:r>
            <a:r>
              <a:rPr sz="2000" dirty="0" err="1"/>
              <a:t>не</a:t>
            </a:r>
            <a:r>
              <a:rPr sz="2000" dirty="0"/>
              <a:t> </a:t>
            </a:r>
            <a:r>
              <a:rPr sz="2000" dirty="0" err="1"/>
              <a:t>только</a:t>
            </a:r>
            <a:r>
              <a:rPr sz="2000" dirty="0"/>
              <a:t> </a:t>
            </a:r>
            <a:r>
              <a:rPr sz="2000" dirty="0" err="1"/>
              <a:t>для</a:t>
            </a:r>
            <a:r>
              <a:rPr sz="2000" dirty="0"/>
              <a:t> </a:t>
            </a:r>
            <a:r>
              <a:rPr sz="2000" dirty="0" err="1"/>
              <a:t>самообороны</a:t>
            </a:r>
            <a:r>
              <a:rPr sz="2000" dirty="0"/>
              <a:t>. </a:t>
            </a:r>
          </a:p>
        </p:txBody>
      </p:sp>
      <p:pic>
        <p:nvPicPr>
          <p:cNvPr id="275" name="image13.png" descr="ux1p9ha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2349" y="1893570"/>
            <a:ext cx="4237356" cy="31877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Стрелка: вправо 1">
            <a:extLst>
              <a:ext uri="{FF2B5EF4-FFF2-40B4-BE49-F238E27FC236}">
                <a16:creationId xmlns:a16="http://schemas.microsoft.com/office/drawing/2014/main" id="{00F52344-DB9F-C1E4-524D-54309C569D9B}"/>
              </a:ext>
            </a:extLst>
          </p:cNvPr>
          <p:cNvSpPr/>
          <p:nvPr/>
        </p:nvSpPr>
        <p:spPr>
          <a:xfrm>
            <a:off x="7905135" y="6341806"/>
            <a:ext cx="978408" cy="484632"/>
          </a:xfrm>
          <a:prstGeom prst="rightArrow">
            <a:avLst/>
          </a:prstGeom>
          <a:solidFill>
            <a:schemeClr val="accent3">
              <a:lumOff val="44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/>
          <p:nvPr/>
        </p:nvSpPr>
        <p:spPr>
          <a:xfrm>
            <a:off x="125094" y="3767454"/>
            <a:ext cx="8949692" cy="25930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300"/>
              </a:spcBef>
              <a:defRPr sz="1600" b="1"/>
            </a:pPr>
            <a:r>
              <a:rPr dirty="0" err="1">
                <a:solidFill>
                  <a:schemeClr val="accent6"/>
                </a:solidFill>
              </a:rPr>
              <a:t>Постконфликтное</a:t>
            </a:r>
            <a:r>
              <a:rPr dirty="0">
                <a:solidFill>
                  <a:schemeClr val="accent6"/>
                </a:solidFill>
              </a:rPr>
              <a:t> </a:t>
            </a:r>
            <a:r>
              <a:rPr dirty="0" err="1">
                <a:solidFill>
                  <a:schemeClr val="accent6"/>
                </a:solidFill>
              </a:rPr>
              <a:t>миростроительство</a:t>
            </a:r>
            <a:r>
              <a:rPr dirty="0">
                <a:solidFill>
                  <a:schemeClr val="accent6"/>
                </a:solidFill>
              </a:rPr>
              <a:t>  </a:t>
            </a:r>
            <a:r>
              <a:rPr b="0" dirty="0"/>
              <a:t>— </a:t>
            </a:r>
            <a:r>
              <a:rPr b="0" dirty="0" err="1"/>
              <a:t>термин</a:t>
            </a:r>
            <a:r>
              <a:rPr b="0" dirty="0"/>
              <a:t>, </a:t>
            </a:r>
            <a:r>
              <a:rPr b="0" dirty="0" err="1"/>
              <a:t>возникший</a:t>
            </a:r>
            <a:r>
              <a:rPr b="0" dirty="0"/>
              <a:t> </a:t>
            </a:r>
            <a:r>
              <a:rPr b="0" dirty="0" err="1"/>
              <a:t>не</a:t>
            </a:r>
            <a:r>
              <a:rPr b="0" dirty="0"/>
              <a:t> </a:t>
            </a:r>
            <a:r>
              <a:rPr b="0" dirty="0" err="1"/>
              <a:t>так</a:t>
            </a:r>
            <a:r>
              <a:rPr b="0" dirty="0"/>
              <a:t> </a:t>
            </a:r>
            <a:r>
              <a:rPr b="0" dirty="0" err="1"/>
              <a:t>давно</a:t>
            </a:r>
            <a:r>
              <a:rPr b="0" dirty="0"/>
              <a:t> и </a:t>
            </a:r>
            <a:r>
              <a:rPr b="0" dirty="0" err="1"/>
              <a:t>предполагающий</a:t>
            </a:r>
            <a:r>
              <a:rPr b="0" dirty="0"/>
              <a:t> </a:t>
            </a:r>
            <a:r>
              <a:rPr b="0" dirty="0" err="1"/>
              <a:t>постконфликтную</a:t>
            </a:r>
            <a:r>
              <a:rPr b="0" dirty="0"/>
              <a:t> </a:t>
            </a:r>
            <a:r>
              <a:rPr b="0" dirty="0" err="1"/>
              <a:t>деятельность</a:t>
            </a:r>
            <a:r>
              <a:rPr b="0" dirty="0"/>
              <a:t> с </a:t>
            </a:r>
            <a:r>
              <a:rPr b="0" dirty="0" err="1"/>
              <a:t>целью</a:t>
            </a:r>
            <a:r>
              <a:rPr b="0" dirty="0"/>
              <a:t> </a:t>
            </a:r>
            <a:r>
              <a:rPr b="0" dirty="0" err="1"/>
              <a:t>устранения</a:t>
            </a:r>
            <a:r>
              <a:rPr b="0" dirty="0"/>
              <a:t> </a:t>
            </a:r>
            <a:r>
              <a:rPr b="0" dirty="0" err="1"/>
              <a:t>причин</a:t>
            </a:r>
            <a:r>
              <a:rPr b="0" dirty="0"/>
              <a:t> </a:t>
            </a:r>
            <a:r>
              <a:rPr b="0" dirty="0" err="1"/>
              <a:t>конфликта</a:t>
            </a:r>
            <a:r>
              <a:rPr b="0" dirty="0"/>
              <a:t> и </a:t>
            </a:r>
            <a:r>
              <a:rPr b="0" dirty="0" err="1"/>
              <a:t>воссоздания</a:t>
            </a:r>
            <a:r>
              <a:rPr b="0" dirty="0"/>
              <a:t> </a:t>
            </a:r>
            <a:r>
              <a:rPr b="0" dirty="0" err="1"/>
              <a:t>нормальной</a:t>
            </a:r>
            <a:r>
              <a:rPr b="0" dirty="0"/>
              <a:t> </a:t>
            </a:r>
            <a:r>
              <a:rPr b="0" dirty="0" err="1"/>
              <a:t>жизни</a:t>
            </a:r>
            <a:r>
              <a:rPr b="0" dirty="0"/>
              <a:t>. </a:t>
            </a:r>
          </a:p>
          <a:p>
            <a:pPr>
              <a:spcBef>
                <a:spcPts val="300"/>
              </a:spcBef>
              <a:defRPr sz="1600"/>
            </a:pPr>
            <a:r>
              <a:rPr b="1" dirty="0" err="1">
                <a:solidFill>
                  <a:schemeClr val="accent6"/>
                </a:solidFill>
              </a:rPr>
              <a:t>Миростроительство</a:t>
            </a:r>
            <a:r>
              <a:rPr b="1" dirty="0">
                <a:solidFill>
                  <a:schemeClr val="accent6"/>
                </a:solidFill>
              </a:rPr>
              <a:t> </a:t>
            </a:r>
            <a:r>
              <a:rPr dirty="0" err="1"/>
              <a:t>включает</a:t>
            </a:r>
            <a:r>
              <a:rPr lang="ru-RU" dirty="0"/>
              <a:t>,</a:t>
            </a:r>
            <a:r>
              <a:rPr dirty="0"/>
              <a:t> </a:t>
            </a:r>
            <a:r>
              <a:rPr lang="ru-RU" dirty="0"/>
              <a:t>— </a:t>
            </a:r>
            <a:r>
              <a:rPr dirty="0" err="1"/>
              <a:t>но</a:t>
            </a:r>
            <a:r>
              <a:rPr dirty="0"/>
              <a:t> </a:t>
            </a:r>
            <a:r>
              <a:rPr dirty="0" err="1"/>
              <a:t>отнюдь</a:t>
            </a:r>
            <a:r>
              <a:rPr dirty="0"/>
              <a:t> </a:t>
            </a:r>
            <a:r>
              <a:rPr dirty="0" err="1"/>
              <a:t>не</a:t>
            </a:r>
            <a:r>
              <a:rPr dirty="0"/>
              <a:t> </a:t>
            </a:r>
            <a:r>
              <a:rPr dirty="0" err="1"/>
              <a:t>ограничивается</a:t>
            </a:r>
            <a:r>
              <a:rPr dirty="0"/>
              <a:t> </a:t>
            </a:r>
            <a:r>
              <a:rPr dirty="0" err="1"/>
              <a:t>этим</a:t>
            </a:r>
            <a:r>
              <a:rPr dirty="0"/>
              <a:t> — </a:t>
            </a:r>
            <a:r>
              <a:rPr dirty="0" err="1"/>
              <a:t>разоружение</a:t>
            </a:r>
            <a:r>
              <a:rPr dirty="0"/>
              <a:t> и </a:t>
            </a:r>
            <a:r>
              <a:rPr dirty="0" err="1"/>
              <a:t>реинтеграцию</a:t>
            </a:r>
            <a:r>
              <a:rPr dirty="0"/>
              <a:t> </a:t>
            </a:r>
            <a:r>
              <a:rPr dirty="0" err="1"/>
              <a:t>бывших</a:t>
            </a:r>
            <a:r>
              <a:rPr dirty="0"/>
              <a:t> </a:t>
            </a:r>
            <a:r>
              <a:rPr dirty="0" err="1"/>
              <a:t>комбатантов</a:t>
            </a:r>
            <a:r>
              <a:rPr dirty="0"/>
              <a:t> в </a:t>
            </a:r>
            <a:r>
              <a:rPr dirty="0" err="1"/>
              <a:t>гражданское</a:t>
            </a:r>
            <a:r>
              <a:rPr dirty="0"/>
              <a:t> </a:t>
            </a:r>
            <a:r>
              <a:rPr dirty="0" err="1"/>
              <a:t>общество</a:t>
            </a:r>
            <a:r>
              <a:rPr dirty="0"/>
              <a:t>, </a:t>
            </a:r>
            <a:r>
              <a:rPr dirty="0" err="1"/>
              <a:t>восстановление</a:t>
            </a:r>
            <a:r>
              <a:rPr dirty="0"/>
              <a:t> </a:t>
            </a:r>
            <a:r>
              <a:rPr dirty="0" err="1"/>
              <a:t>разрушенных</a:t>
            </a:r>
            <a:r>
              <a:rPr dirty="0"/>
              <a:t> в </a:t>
            </a:r>
            <a:r>
              <a:rPr dirty="0" err="1"/>
              <a:t>ходе</a:t>
            </a:r>
            <a:r>
              <a:rPr dirty="0"/>
              <a:t> </a:t>
            </a:r>
            <a:r>
              <a:rPr dirty="0" err="1"/>
              <a:t>конфликта</a:t>
            </a:r>
            <a:r>
              <a:rPr dirty="0"/>
              <a:t> </a:t>
            </a:r>
            <a:r>
              <a:rPr dirty="0" err="1"/>
              <a:t>экономических</a:t>
            </a:r>
            <a:r>
              <a:rPr dirty="0"/>
              <a:t>, </a:t>
            </a:r>
            <a:r>
              <a:rPr dirty="0" err="1"/>
              <a:t>общественно-политических</a:t>
            </a:r>
            <a:r>
              <a:rPr dirty="0"/>
              <a:t>, </a:t>
            </a:r>
            <a:r>
              <a:rPr dirty="0" err="1"/>
              <a:t>коммуникационных</a:t>
            </a:r>
            <a:r>
              <a:rPr dirty="0"/>
              <a:t> и </a:t>
            </a:r>
            <a:r>
              <a:rPr dirty="0" err="1"/>
              <a:t>иных</a:t>
            </a:r>
            <a:r>
              <a:rPr dirty="0"/>
              <a:t> </a:t>
            </a:r>
            <a:r>
              <a:rPr dirty="0" err="1"/>
              <a:t>структур</a:t>
            </a:r>
            <a:r>
              <a:rPr dirty="0"/>
              <a:t>, </a:t>
            </a:r>
            <a:r>
              <a:rPr dirty="0" err="1"/>
              <a:t>возвращение</a:t>
            </a:r>
            <a:r>
              <a:rPr dirty="0"/>
              <a:t> </a:t>
            </a:r>
            <a:r>
              <a:rPr dirty="0" err="1"/>
              <a:t>беженцев</a:t>
            </a:r>
            <a:r>
              <a:rPr dirty="0"/>
              <a:t> и </a:t>
            </a:r>
            <a:r>
              <a:rPr dirty="0" err="1"/>
              <a:t>перемещенных</a:t>
            </a:r>
            <a:r>
              <a:rPr dirty="0"/>
              <a:t> </a:t>
            </a:r>
            <a:r>
              <a:rPr dirty="0" err="1"/>
              <a:t>лиц</a:t>
            </a:r>
            <a:r>
              <a:rPr dirty="0"/>
              <a:t>, </a:t>
            </a:r>
            <a:r>
              <a:rPr dirty="0" err="1"/>
              <a:t>укрепление</a:t>
            </a:r>
            <a:r>
              <a:rPr dirty="0"/>
              <a:t> </a:t>
            </a:r>
            <a:r>
              <a:rPr dirty="0" err="1"/>
              <a:t>правопорядка</a:t>
            </a:r>
            <a:r>
              <a:rPr dirty="0"/>
              <a:t>, </a:t>
            </a:r>
            <a:r>
              <a:rPr dirty="0" err="1"/>
              <a:t>обеспечение</a:t>
            </a:r>
            <a:r>
              <a:rPr dirty="0"/>
              <a:t> </a:t>
            </a:r>
            <a:r>
              <a:rPr dirty="0" err="1"/>
              <a:t>соблюдения</a:t>
            </a:r>
            <a:r>
              <a:rPr dirty="0"/>
              <a:t> </a:t>
            </a:r>
            <a:r>
              <a:rPr dirty="0" err="1"/>
              <a:t>прав</a:t>
            </a:r>
            <a:r>
              <a:rPr dirty="0"/>
              <a:t> </a:t>
            </a:r>
            <a:r>
              <a:rPr dirty="0" err="1"/>
              <a:t>человека</a:t>
            </a:r>
            <a:r>
              <a:rPr dirty="0"/>
              <a:t>, </a:t>
            </a:r>
            <a:r>
              <a:rPr dirty="0" err="1"/>
              <a:t>оказание</a:t>
            </a:r>
            <a:r>
              <a:rPr dirty="0"/>
              <a:t> </a:t>
            </a:r>
            <a:r>
              <a:rPr dirty="0" err="1"/>
              <a:t>технической</a:t>
            </a:r>
            <a:r>
              <a:rPr dirty="0"/>
              <a:t> </a:t>
            </a:r>
            <a:r>
              <a:rPr dirty="0" err="1"/>
              <a:t>помощи</a:t>
            </a:r>
            <a:r>
              <a:rPr dirty="0"/>
              <a:t> в </a:t>
            </a:r>
            <a:r>
              <a:rPr dirty="0" err="1"/>
              <a:t>демократическом</a:t>
            </a:r>
            <a:r>
              <a:rPr dirty="0"/>
              <a:t> </a:t>
            </a:r>
            <a:r>
              <a:rPr dirty="0" err="1"/>
              <a:t>развитии</a:t>
            </a:r>
            <a:r>
              <a:rPr dirty="0"/>
              <a:t>, а </a:t>
            </a:r>
            <a:r>
              <a:rPr dirty="0" err="1"/>
              <a:t>также</a:t>
            </a:r>
            <a:r>
              <a:rPr dirty="0"/>
              <a:t> </a:t>
            </a:r>
            <a:r>
              <a:rPr dirty="0" err="1"/>
              <a:t>поощрение</a:t>
            </a:r>
            <a:r>
              <a:rPr dirty="0"/>
              <a:t> </a:t>
            </a:r>
            <a:r>
              <a:rPr dirty="0" err="1"/>
              <a:t>мирных</a:t>
            </a:r>
            <a:r>
              <a:rPr dirty="0"/>
              <a:t> </a:t>
            </a:r>
            <a:r>
              <a:rPr dirty="0" err="1"/>
              <a:t>методов</a:t>
            </a:r>
            <a:r>
              <a:rPr dirty="0"/>
              <a:t> </a:t>
            </a:r>
            <a:r>
              <a:rPr dirty="0" err="1"/>
              <a:t>урегулирования</a:t>
            </a:r>
            <a:r>
              <a:rPr dirty="0"/>
              <a:t> </a:t>
            </a:r>
            <a:r>
              <a:rPr dirty="0" err="1"/>
              <a:t>конфликтов</a:t>
            </a:r>
            <a:r>
              <a:rPr dirty="0"/>
              <a:t>, </a:t>
            </a:r>
            <a:r>
              <a:rPr dirty="0" err="1"/>
              <a:t>ликвидации</a:t>
            </a:r>
            <a:r>
              <a:rPr dirty="0"/>
              <a:t> </a:t>
            </a:r>
            <a:r>
              <a:rPr dirty="0" err="1"/>
              <a:t>причин</a:t>
            </a:r>
            <a:r>
              <a:rPr dirty="0"/>
              <a:t> и </a:t>
            </a:r>
            <a:r>
              <a:rPr dirty="0" err="1"/>
              <a:t>условий</a:t>
            </a:r>
            <a:r>
              <a:rPr dirty="0"/>
              <a:t> </a:t>
            </a:r>
            <a:r>
              <a:rPr dirty="0" err="1"/>
              <a:t>их</a:t>
            </a:r>
            <a:r>
              <a:rPr dirty="0"/>
              <a:t> </a:t>
            </a:r>
            <a:r>
              <a:rPr dirty="0" err="1"/>
              <a:t>возобновления</a:t>
            </a:r>
            <a:r>
              <a:rPr dirty="0"/>
              <a:t>. </a:t>
            </a:r>
          </a:p>
        </p:txBody>
      </p:sp>
      <p:pic>
        <p:nvPicPr>
          <p:cNvPr id="279" name="image14.png" descr="59hp5ux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379" y="306749"/>
            <a:ext cx="5776596" cy="325496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Стрелка: вправо 1">
            <a:extLst>
              <a:ext uri="{FF2B5EF4-FFF2-40B4-BE49-F238E27FC236}">
                <a16:creationId xmlns:a16="http://schemas.microsoft.com/office/drawing/2014/main" id="{FFB3283C-5B5A-396A-D1B5-6B0B2F44C1D7}"/>
              </a:ext>
            </a:extLst>
          </p:cNvPr>
          <p:cNvSpPr/>
          <p:nvPr/>
        </p:nvSpPr>
        <p:spPr>
          <a:xfrm>
            <a:off x="8229600" y="6474542"/>
            <a:ext cx="978408" cy="484632"/>
          </a:xfrm>
          <a:prstGeom prst="rightArrow">
            <a:avLst/>
          </a:prstGeom>
          <a:solidFill>
            <a:schemeClr val="accent3">
              <a:lumOff val="44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/>
          <p:nvPr/>
        </p:nvSpPr>
        <p:spPr>
          <a:xfrm>
            <a:off x="123825" y="103239"/>
            <a:ext cx="5392072" cy="6324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spcBef>
                <a:spcPts val="300"/>
              </a:spcBef>
              <a:defRPr sz="1600" b="1"/>
            </a:pPr>
            <a:r>
              <a:rPr sz="2000" dirty="0" err="1">
                <a:solidFill>
                  <a:schemeClr val="accent6"/>
                </a:solidFill>
              </a:rPr>
              <a:t>Содействие</a:t>
            </a:r>
            <a:r>
              <a:rPr sz="2000" dirty="0">
                <a:solidFill>
                  <a:schemeClr val="accent6"/>
                </a:solidFill>
              </a:rPr>
              <a:t> </a:t>
            </a:r>
            <a:r>
              <a:rPr sz="2000" dirty="0" err="1">
                <a:solidFill>
                  <a:schemeClr val="accent6"/>
                </a:solidFill>
              </a:rPr>
              <a:t>миру</a:t>
            </a:r>
            <a:r>
              <a:rPr sz="2000" dirty="0">
                <a:solidFill>
                  <a:schemeClr val="accent6"/>
                </a:solidFill>
              </a:rPr>
              <a:t>, </a:t>
            </a:r>
            <a:r>
              <a:rPr sz="2000" dirty="0" err="1">
                <a:solidFill>
                  <a:schemeClr val="accent6"/>
                </a:solidFill>
              </a:rPr>
              <a:t>или</a:t>
            </a:r>
            <a:r>
              <a:rPr sz="2000" dirty="0">
                <a:solidFill>
                  <a:schemeClr val="accent6"/>
                </a:solidFill>
              </a:rPr>
              <a:t> </a:t>
            </a:r>
            <a:r>
              <a:rPr sz="2000" dirty="0" err="1">
                <a:solidFill>
                  <a:schemeClr val="accent6"/>
                </a:solidFill>
              </a:rPr>
              <a:t>миротворчество</a:t>
            </a:r>
            <a:r>
              <a:rPr sz="2000" dirty="0">
                <a:solidFill>
                  <a:schemeClr val="accent6"/>
                </a:solidFill>
              </a:rPr>
              <a:t>  </a:t>
            </a:r>
            <a:r>
              <a:rPr sz="2000" b="0" dirty="0"/>
              <a:t>— </a:t>
            </a:r>
            <a:r>
              <a:rPr sz="2000" b="0" dirty="0" err="1"/>
              <a:t>действия</a:t>
            </a:r>
            <a:r>
              <a:rPr sz="2000" b="0" dirty="0"/>
              <a:t>, </a:t>
            </a:r>
            <a:r>
              <a:rPr sz="2000" b="0" dirty="0" err="1"/>
              <a:t>направленные</a:t>
            </a:r>
            <a:r>
              <a:rPr sz="2000" b="0" dirty="0"/>
              <a:t> </a:t>
            </a:r>
            <a:r>
              <a:rPr sz="2000" b="0" dirty="0" err="1"/>
              <a:t>на</a:t>
            </a:r>
            <a:r>
              <a:rPr sz="2000" b="0" dirty="0"/>
              <a:t> </a:t>
            </a:r>
            <a:r>
              <a:rPr sz="2000" b="0" dirty="0" err="1"/>
              <a:t>то</a:t>
            </a:r>
            <a:r>
              <a:rPr sz="2000" b="0" dirty="0"/>
              <a:t>, </a:t>
            </a:r>
            <a:r>
              <a:rPr sz="2000" b="0" dirty="0" err="1"/>
              <a:t>чтобы</a:t>
            </a:r>
            <a:r>
              <a:rPr sz="2000" b="0" dirty="0"/>
              <a:t> </a:t>
            </a:r>
            <a:r>
              <a:rPr sz="2000" b="0" dirty="0" err="1"/>
              <a:t>привести</a:t>
            </a:r>
            <a:r>
              <a:rPr sz="2000" b="0" dirty="0"/>
              <a:t> к </a:t>
            </a:r>
            <a:r>
              <a:rPr sz="2000" b="0" dirty="0" err="1"/>
              <a:t>согласию</a:t>
            </a:r>
            <a:r>
              <a:rPr sz="2000" b="0" dirty="0"/>
              <a:t> </a:t>
            </a:r>
            <a:r>
              <a:rPr sz="2000" b="0" dirty="0" err="1"/>
              <a:t>враждующие</a:t>
            </a:r>
            <a:r>
              <a:rPr sz="2000" b="0" dirty="0"/>
              <a:t> </a:t>
            </a:r>
            <a:r>
              <a:rPr sz="2000" b="0" dirty="0" err="1"/>
              <a:t>стороны</a:t>
            </a:r>
            <a:r>
              <a:rPr sz="2000" b="0" dirty="0"/>
              <a:t>, </a:t>
            </a:r>
            <a:r>
              <a:rPr sz="2000" b="0" dirty="0" err="1"/>
              <a:t>главным</a:t>
            </a:r>
            <a:r>
              <a:rPr sz="2000" b="0" dirty="0"/>
              <a:t> </a:t>
            </a:r>
            <a:r>
              <a:rPr sz="2000" b="0" dirty="0" err="1"/>
              <a:t>образом</a:t>
            </a:r>
            <a:r>
              <a:rPr sz="2000" b="0" dirty="0"/>
              <a:t> с </a:t>
            </a:r>
            <a:r>
              <a:rPr sz="2000" b="0" dirty="0" err="1"/>
              <a:t>помощью</a:t>
            </a:r>
            <a:r>
              <a:rPr sz="2000" b="0" dirty="0"/>
              <a:t> </a:t>
            </a:r>
            <a:r>
              <a:rPr sz="2000" b="0" dirty="0" err="1"/>
              <a:t>переговоров</a:t>
            </a:r>
            <a:r>
              <a:rPr sz="2000" b="0" dirty="0"/>
              <a:t>, </a:t>
            </a:r>
            <a:r>
              <a:rPr sz="2000" b="0" dirty="0" err="1"/>
              <a:t>посредничества</a:t>
            </a:r>
            <a:r>
              <a:rPr sz="2000" b="0" dirty="0"/>
              <a:t>, </a:t>
            </a:r>
            <a:r>
              <a:rPr sz="2000" b="0" dirty="0" err="1"/>
              <a:t>примирения</a:t>
            </a:r>
            <a:r>
              <a:rPr sz="2000" b="0" dirty="0"/>
              <a:t>, </a:t>
            </a:r>
            <a:r>
              <a:rPr sz="2000" b="0" dirty="0" err="1"/>
              <a:t>добрых</a:t>
            </a:r>
            <a:r>
              <a:rPr sz="2000" b="0" dirty="0"/>
              <a:t> </a:t>
            </a:r>
            <a:r>
              <a:rPr sz="2000" b="0" dirty="0" err="1"/>
              <a:t>услуг</a:t>
            </a:r>
            <a:r>
              <a:rPr sz="2000" b="0" dirty="0"/>
              <a:t>, </a:t>
            </a:r>
            <a:r>
              <a:rPr sz="2000" b="0" dirty="0" err="1"/>
              <a:t>арбитража</a:t>
            </a:r>
            <a:r>
              <a:rPr sz="2000" b="0" dirty="0"/>
              <a:t> и </a:t>
            </a:r>
            <a:r>
              <a:rPr sz="2000" b="0" dirty="0" err="1"/>
              <a:t>других</a:t>
            </a:r>
            <a:r>
              <a:rPr sz="2000" b="0" dirty="0"/>
              <a:t> </a:t>
            </a:r>
            <a:r>
              <a:rPr sz="2000" b="0" dirty="0" err="1"/>
              <a:t>мирных</a:t>
            </a:r>
            <a:r>
              <a:rPr sz="2000" b="0" dirty="0"/>
              <a:t> </a:t>
            </a:r>
            <a:r>
              <a:rPr sz="2000" b="0" dirty="0" err="1"/>
              <a:t>средств</a:t>
            </a:r>
            <a:r>
              <a:rPr sz="2000" b="0" dirty="0"/>
              <a:t>, </a:t>
            </a:r>
            <a:r>
              <a:rPr sz="2000" b="0" dirty="0" err="1"/>
              <a:t>предусмотренных</a:t>
            </a:r>
            <a:r>
              <a:rPr sz="2000" b="0" dirty="0"/>
              <a:t> в </a:t>
            </a:r>
            <a:r>
              <a:rPr sz="2000" b="0" dirty="0" err="1"/>
              <a:t>главе</a:t>
            </a:r>
            <a:r>
              <a:rPr sz="2000" b="0" dirty="0"/>
              <a:t> VI </a:t>
            </a:r>
            <a:r>
              <a:rPr sz="2000" b="0" dirty="0" err="1"/>
              <a:t>Устава</a:t>
            </a:r>
            <a:r>
              <a:rPr sz="2000" b="0" dirty="0"/>
              <a:t> ООН. </a:t>
            </a:r>
          </a:p>
          <a:p>
            <a:pPr>
              <a:spcBef>
                <a:spcPts val="300"/>
              </a:spcBef>
              <a:defRPr sz="1600"/>
            </a:pPr>
            <a:r>
              <a:rPr sz="2000" dirty="0" err="1"/>
              <a:t>Осуществляются</a:t>
            </a:r>
            <a:r>
              <a:rPr sz="2000" dirty="0"/>
              <a:t>, </a:t>
            </a:r>
            <a:r>
              <a:rPr sz="2000" dirty="0" err="1"/>
              <a:t>как</a:t>
            </a:r>
            <a:r>
              <a:rPr sz="2000" dirty="0"/>
              <a:t> </a:t>
            </a:r>
            <a:r>
              <a:rPr sz="2000" dirty="0" err="1"/>
              <a:t>правило</a:t>
            </a:r>
            <a:r>
              <a:rPr sz="2000" dirty="0"/>
              <a:t>, </a:t>
            </a:r>
            <a:r>
              <a:rPr sz="2000" dirty="0" err="1"/>
              <a:t>политиками</a:t>
            </a:r>
            <a:r>
              <a:rPr sz="2000" dirty="0"/>
              <a:t>, </a:t>
            </a:r>
            <a:r>
              <a:rPr sz="2000" dirty="0" err="1"/>
              <a:t>дипломатами</a:t>
            </a:r>
            <a:r>
              <a:rPr sz="2000" dirty="0"/>
              <a:t>, </a:t>
            </a:r>
            <a:r>
              <a:rPr sz="2000" dirty="0" err="1"/>
              <a:t>видными</a:t>
            </a:r>
            <a:r>
              <a:rPr sz="2000" dirty="0"/>
              <a:t> </a:t>
            </a:r>
            <a:r>
              <a:rPr sz="2000" dirty="0" err="1"/>
              <a:t>общественными</a:t>
            </a:r>
            <a:r>
              <a:rPr sz="2000" dirty="0"/>
              <a:t> и </a:t>
            </a:r>
            <a:r>
              <a:rPr sz="2000" dirty="0" err="1"/>
              <a:t>государственными</a:t>
            </a:r>
            <a:r>
              <a:rPr sz="2000" dirty="0"/>
              <a:t> </a:t>
            </a:r>
            <a:r>
              <a:rPr sz="2000" dirty="0" err="1"/>
              <a:t>деятелями</a:t>
            </a:r>
            <a:r>
              <a:rPr sz="2000" dirty="0"/>
              <a:t>, </a:t>
            </a:r>
            <a:r>
              <a:rPr sz="2000" dirty="0" err="1"/>
              <a:t>представителями</a:t>
            </a:r>
            <a:r>
              <a:rPr sz="2000" dirty="0"/>
              <a:t> </a:t>
            </a:r>
            <a:r>
              <a:rPr sz="2000" dirty="0" err="1"/>
              <a:t>Генерального</a:t>
            </a:r>
            <a:r>
              <a:rPr sz="2000" dirty="0"/>
              <a:t> </a:t>
            </a:r>
            <a:r>
              <a:rPr sz="2000" dirty="0" err="1"/>
              <a:t>секретаря</a:t>
            </a:r>
            <a:r>
              <a:rPr sz="2000" dirty="0"/>
              <a:t> ООН. </a:t>
            </a:r>
          </a:p>
          <a:p>
            <a:pPr>
              <a:spcBef>
                <a:spcPts val="300"/>
              </a:spcBef>
              <a:defRPr sz="1600"/>
            </a:pPr>
            <a:r>
              <a:rPr sz="2000" b="1" dirty="0" err="1">
                <a:solidFill>
                  <a:schemeClr val="accent6"/>
                </a:solidFill>
              </a:rPr>
              <a:t>Принуждение</a:t>
            </a:r>
            <a:r>
              <a:rPr sz="2000" b="1" dirty="0">
                <a:solidFill>
                  <a:schemeClr val="accent6"/>
                </a:solidFill>
              </a:rPr>
              <a:t> к </a:t>
            </a:r>
            <a:r>
              <a:rPr sz="2000" b="1" dirty="0" err="1">
                <a:solidFill>
                  <a:schemeClr val="accent6"/>
                </a:solidFill>
              </a:rPr>
              <a:t>миру</a:t>
            </a:r>
            <a:r>
              <a:rPr sz="2000" b="1" dirty="0">
                <a:solidFill>
                  <a:schemeClr val="accent6"/>
                </a:solidFill>
              </a:rPr>
              <a:t> </a:t>
            </a:r>
            <a:r>
              <a:rPr sz="2000" dirty="0"/>
              <a:t>— </a:t>
            </a:r>
            <a:r>
              <a:rPr sz="2000" dirty="0" err="1"/>
              <a:t>форма</a:t>
            </a:r>
            <a:r>
              <a:rPr sz="2000" dirty="0"/>
              <a:t> </a:t>
            </a:r>
            <a:r>
              <a:rPr sz="2000" dirty="0" err="1"/>
              <a:t>вооруженного</a:t>
            </a:r>
            <a:r>
              <a:rPr sz="2000" dirty="0"/>
              <a:t> </a:t>
            </a:r>
            <a:r>
              <a:rPr sz="2000" dirty="0" err="1"/>
              <a:t>вмешательства</a:t>
            </a:r>
            <a:r>
              <a:rPr sz="2000" dirty="0"/>
              <a:t>, </a:t>
            </a:r>
            <a:r>
              <a:rPr sz="2000" dirty="0" err="1"/>
              <a:t>принятие</a:t>
            </a:r>
            <a:r>
              <a:rPr sz="2000" dirty="0"/>
              <a:t> </a:t>
            </a:r>
            <a:r>
              <a:rPr sz="2000" dirty="0" err="1"/>
              <a:t>принудительносиловых</a:t>
            </a:r>
            <a:r>
              <a:rPr sz="2000" dirty="0"/>
              <a:t> и </a:t>
            </a:r>
            <a:r>
              <a:rPr sz="2000" dirty="0" err="1"/>
              <a:t>иных</a:t>
            </a:r>
            <a:r>
              <a:rPr sz="2000" dirty="0"/>
              <a:t> </a:t>
            </a:r>
            <a:r>
              <a:rPr sz="2000" dirty="0" err="1"/>
              <a:t>мер</a:t>
            </a:r>
            <a:r>
              <a:rPr sz="2000" dirty="0"/>
              <a:t> по </a:t>
            </a:r>
            <a:r>
              <a:rPr sz="2000" dirty="0" err="1"/>
              <a:t>отношению</a:t>
            </a:r>
            <a:r>
              <a:rPr sz="2000" dirty="0"/>
              <a:t> к </a:t>
            </a:r>
            <a:r>
              <a:rPr sz="2000" dirty="0" err="1"/>
              <a:t>государству-агрессору</a:t>
            </a:r>
            <a:r>
              <a:rPr sz="2000" dirty="0"/>
              <a:t> </a:t>
            </a:r>
            <a:r>
              <a:rPr sz="2000" dirty="0" err="1"/>
              <a:t>или</a:t>
            </a:r>
            <a:r>
              <a:rPr sz="2000" dirty="0"/>
              <a:t> </a:t>
            </a:r>
            <a:r>
              <a:rPr sz="2000" dirty="0" err="1"/>
              <a:t>стороне</a:t>
            </a:r>
            <a:r>
              <a:rPr sz="2000" dirty="0"/>
              <a:t> </a:t>
            </a:r>
            <a:r>
              <a:rPr sz="2000" dirty="0" err="1"/>
              <a:t>конфликта</a:t>
            </a:r>
            <a:r>
              <a:rPr sz="2000" dirty="0"/>
              <a:t>, </a:t>
            </a:r>
            <a:r>
              <a:rPr sz="2000" dirty="0" err="1"/>
              <a:t>не</a:t>
            </a:r>
            <a:r>
              <a:rPr sz="2000" dirty="0"/>
              <a:t> </a:t>
            </a:r>
            <a:r>
              <a:rPr sz="2000" dirty="0" err="1"/>
              <a:t>желающей</a:t>
            </a:r>
            <a:r>
              <a:rPr sz="2000" dirty="0"/>
              <a:t> </a:t>
            </a:r>
            <a:r>
              <a:rPr sz="2000" dirty="0" err="1"/>
              <a:t>выполнять</a:t>
            </a:r>
            <a:r>
              <a:rPr sz="2000" dirty="0"/>
              <a:t> </a:t>
            </a:r>
            <a:r>
              <a:rPr sz="2000" dirty="0" err="1"/>
              <a:t>требования</a:t>
            </a:r>
            <a:r>
              <a:rPr sz="2000" dirty="0"/>
              <a:t> </a:t>
            </a:r>
            <a:r>
              <a:rPr sz="2000" dirty="0" err="1"/>
              <a:t>международных</a:t>
            </a:r>
            <a:r>
              <a:rPr sz="2000" dirty="0"/>
              <a:t> </a:t>
            </a:r>
            <a:r>
              <a:rPr sz="2000" dirty="0" err="1"/>
              <a:t>или</a:t>
            </a:r>
            <a:r>
              <a:rPr sz="2000" dirty="0"/>
              <a:t> </a:t>
            </a:r>
            <a:r>
              <a:rPr sz="2000" dirty="0" err="1"/>
              <a:t>региональных</a:t>
            </a:r>
            <a:r>
              <a:rPr sz="2000" dirty="0"/>
              <a:t> </a:t>
            </a:r>
            <a:r>
              <a:rPr sz="2000" dirty="0" err="1"/>
              <a:t>организаций</a:t>
            </a:r>
            <a:r>
              <a:rPr sz="2000" dirty="0"/>
              <a:t> </a:t>
            </a:r>
            <a:r>
              <a:rPr sz="2000" dirty="0" err="1"/>
              <a:t>безопасности</a:t>
            </a:r>
            <a:r>
              <a:rPr sz="2000" dirty="0"/>
              <a:t> и </a:t>
            </a:r>
            <a:r>
              <a:rPr sz="2000" dirty="0" err="1"/>
              <a:t>угрожающей</a:t>
            </a:r>
            <a:r>
              <a:rPr sz="2000" dirty="0"/>
              <a:t> международному </a:t>
            </a:r>
            <a:r>
              <a:rPr sz="2000" dirty="0" err="1"/>
              <a:t>миру</a:t>
            </a:r>
            <a:r>
              <a:rPr sz="2000" dirty="0"/>
              <a:t>. </a:t>
            </a:r>
          </a:p>
        </p:txBody>
      </p:sp>
      <p:pic>
        <p:nvPicPr>
          <p:cNvPr id="283" name="image15.png" descr="ra7flucl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3883" y="1179194"/>
            <a:ext cx="3386291" cy="2249172"/>
          </a:xfrm>
          <a:prstGeom prst="rect">
            <a:avLst/>
          </a:prstGeom>
          <a:ln w="12700">
            <a:miter lim="400000"/>
          </a:ln>
        </p:spPr>
      </p:pic>
      <p:pic>
        <p:nvPicPr>
          <p:cNvPr id="284" name="image16.png" descr="64e3amk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3249" y="3878579"/>
            <a:ext cx="3386292" cy="23888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/>
          </p:cNvSpPr>
          <p:nvPr>
            <p:ph type="title"/>
          </p:nvPr>
        </p:nvSpPr>
        <p:spPr>
          <a:xfrm>
            <a:off x="7619" y="23494"/>
            <a:ext cx="8947151" cy="494667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</a:lstStyle>
          <a:p>
            <a:pPr algn="ctr"/>
            <a:r>
              <a:rPr b="1" dirty="0" err="1">
                <a:solidFill>
                  <a:schemeClr val="accent6"/>
                </a:solidFill>
              </a:rPr>
              <a:t>Сущность</a:t>
            </a:r>
            <a:r>
              <a:rPr b="1" dirty="0">
                <a:solidFill>
                  <a:schemeClr val="accent6"/>
                </a:solidFill>
              </a:rPr>
              <a:t>, </a:t>
            </a:r>
            <a:r>
              <a:rPr b="1" dirty="0" err="1">
                <a:solidFill>
                  <a:schemeClr val="accent6"/>
                </a:solidFill>
              </a:rPr>
              <a:t>принципы</a:t>
            </a:r>
            <a:r>
              <a:rPr b="1" dirty="0">
                <a:solidFill>
                  <a:schemeClr val="accent6"/>
                </a:solidFill>
              </a:rPr>
              <a:t> и </a:t>
            </a:r>
            <a:r>
              <a:rPr b="1" dirty="0" err="1">
                <a:solidFill>
                  <a:schemeClr val="accent6"/>
                </a:solidFill>
              </a:rPr>
              <a:t>функции</a:t>
            </a:r>
            <a:r>
              <a:rPr b="1" dirty="0">
                <a:solidFill>
                  <a:schemeClr val="accent6"/>
                </a:solidFill>
              </a:rPr>
              <a:t> </a:t>
            </a:r>
            <a:r>
              <a:rPr b="1" dirty="0" err="1">
                <a:solidFill>
                  <a:schemeClr val="accent6"/>
                </a:solidFill>
              </a:rPr>
              <a:t>миротворчества</a:t>
            </a:r>
            <a:endParaRPr b="1" dirty="0">
              <a:solidFill>
                <a:schemeClr val="accent6"/>
              </a:solidFill>
            </a:endParaRPr>
          </a:p>
        </p:txBody>
      </p:sp>
      <p:sp>
        <p:nvSpPr>
          <p:cNvPr id="215" name="Shape 215"/>
          <p:cNvSpPr>
            <a:spLocks noGrp="1"/>
          </p:cNvSpPr>
          <p:nvPr>
            <p:ph type="body" sz="half" idx="1"/>
          </p:nvPr>
        </p:nvSpPr>
        <p:spPr>
          <a:xfrm>
            <a:off x="109220" y="4013200"/>
            <a:ext cx="8845551" cy="266781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05180" indent="-305180" defTabSz="813816">
              <a:spcBef>
                <a:spcPts val="500"/>
              </a:spcBef>
              <a:defRPr sz="2136"/>
            </a:lvl1pPr>
          </a:lstStyle>
          <a:p>
            <a:pPr marL="0" indent="0">
              <a:buNone/>
            </a:pPr>
            <a:r>
              <a:rPr dirty="0"/>
              <a:t>В </a:t>
            </a:r>
            <a:r>
              <a:rPr dirty="0" err="1"/>
              <a:t>настоящее</a:t>
            </a:r>
            <a:r>
              <a:rPr dirty="0"/>
              <a:t> </a:t>
            </a:r>
            <a:r>
              <a:rPr dirty="0" err="1"/>
              <a:t>время</a:t>
            </a:r>
            <a:r>
              <a:rPr dirty="0"/>
              <a:t> </a:t>
            </a:r>
            <a:r>
              <a:rPr dirty="0" err="1"/>
              <a:t>особенностью</a:t>
            </a:r>
            <a:r>
              <a:rPr dirty="0"/>
              <a:t> </a:t>
            </a:r>
            <a:r>
              <a:rPr dirty="0" err="1"/>
              <a:t>урегулирования</a:t>
            </a:r>
            <a:r>
              <a:rPr dirty="0"/>
              <a:t> </a:t>
            </a:r>
            <a:r>
              <a:rPr dirty="0" err="1"/>
              <a:t>значительной</a:t>
            </a:r>
            <a:r>
              <a:rPr dirty="0"/>
              <a:t> </a:t>
            </a:r>
            <a:r>
              <a:rPr dirty="0" err="1"/>
              <a:t>части</a:t>
            </a:r>
            <a:r>
              <a:rPr dirty="0"/>
              <a:t> </a:t>
            </a:r>
            <a:r>
              <a:rPr dirty="0" err="1"/>
              <a:t>вооруженных</a:t>
            </a:r>
            <a:r>
              <a:rPr dirty="0"/>
              <a:t> </a:t>
            </a:r>
            <a:r>
              <a:rPr dirty="0" err="1"/>
              <a:t>конфликтов</a:t>
            </a:r>
            <a:r>
              <a:rPr dirty="0"/>
              <a:t> </a:t>
            </a:r>
            <a:r>
              <a:rPr dirty="0" err="1"/>
              <a:t>стало</a:t>
            </a:r>
            <a:r>
              <a:rPr dirty="0"/>
              <a:t> </a:t>
            </a:r>
            <a:r>
              <a:rPr dirty="0" err="1"/>
              <a:t>разрешение</a:t>
            </a:r>
            <a:r>
              <a:rPr lang="ru-RU" dirty="0"/>
              <a:t>не </a:t>
            </a:r>
            <a:r>
              <a:rPr lang="ru-RU" dirty="0" err="1"/>
              <a:t>не</a:t>
            </a:r>
            <a:r>
              <a:rPr lang="ru-RU" dirty="0"/>
              <a:t> только</a:t>
            </a:r>
            <a:r>
              <a:rPr dirty="0"/>
              <a:t> </a:t>
            </a:r>
            <a:r>
              <a:rPr dirty="0" err="1"/>
              <a:t>внутригосударственных</a:t>
            </a:r>
            <a:r>
              <a:rPr lang="ru-RU" dirty="0"/>
              <a:t>, но и межгосударственных </a:t>
            </a:r>
            <a:r>
              <a:rPr dirty="0" err="1"/>
              <a:t>противоречий</a:t>
            </a:r>
            <a:r>
              <a:rPr dirty="0"/>
              <a:t>. </a:t>
            </a:r>
            <a:r>
              <a:rPr dirty="0" err="1"/>
              <a:t>Это</a:t>
            </a:r>
            <a:r>
              <a:rPr dirty="0"/>
              <a:t> </a:t>
            </a:r>
            <a:r>
              <a:rPr dirty="0" err="1"/>
              <a:t>существенно</a:t>
            </a:r>
            <a:r>
              <a:rPr dirty="0"/>
              <a:t> </a:t>
            </a:r>
            <a:r>
              <a:rPr dirty="0" err="1"/>
              <a:t>усложняет</a:t>
            </a:r>
            <a:r>
              <a:rPr dirty="0"/>
              <a:t> </a:t>
            </a:r>
            <a:r>
              <a:rPr dirty="0" err="1"/>
              <a:t>применение</a:t>
            </a:r>
            <a:r>
              <a:rPr dirty="0"/>
              <a:t> </a:t>
            </a:r>
            <a:r>
              <a:rPr dirty="0" err="1"/>
              <a:t>полити</a:t>
            </a:r>
            <a:r>
              <a:rPr lang="ru-RU" dirty="0"/>
              <a:t>ко-</a:t>
            </a:r>
            <a:r>
              <a:rPr lang="ru-RU" dirty="0" err="1"/>
              <a:t>дипломати</a:t>
            </a:r>
            <a:r>
              <a:rPr dirty="0" err="1"/>
              <a:t>ческих</a:t>
            </a:r>
            <a:r>
              <a:rPr dirty="0"/>
              <a:t> </a:t>
            </a:r>
            <a:r>
              <a:rPr dirty="0" err="1"/>
              <a:t>средств</a:t>
            </a:r>
            <a:r>
              <a:rPr dirty="0"/>
              <a:t>, </a:t>
            </a:r>
            <a:r>
              <a:rPr dirty="0" err="1"/>
              <a:t>поэтому</a:t>
            </a:r>
            <a:r>
              <a:rPr dirty="0"/>
              <a:t> </a:t>
            </a:r>
            <a:r>
              <a:rPr dirty="0" err="1"/>
              <a:t>нередко</a:t>
            </a:r>
            <a:r>
              <a:rPr dirty="0"/>
              <a:t> </a:t>
            </a: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предотвращения</a:t>
            </a:r>
            <a:r>
              <a:rPr dirty="0"/>
              <a:t> </a:t>
            </a:r>
            <a:r>
              <a:rPr dirty="0" err="1"/>
              <a:t>кровопролития</a:t>
            </a:r>
            <a:r>
              <a:rPr dirty="0"/>
              <a:t> и </a:t>
            </a:r>
            <a:r>
              <a:rPr dirty="0" err="1"/>
              <a:t>сохранения</a:t>
            </a:r>
            <a:r>
              <a:rPr dirty="0"/>
              <a:t> </a:t>
            </a:r>
            <a:r>
              <a:rPr dirty="0" err="1"/>
              <a:t>стабильности</a:t>
            </a:r>
            <a:r>
              <a:rPr dirty="0"/>
              <a:t> в </a:t>
            </a:r>
            <a:r>
              <a:rPr dirty="0" err="1"/>
              <a:t>регионе</a:t>
            </a:r>
            <a:r>
              <a:rPr dirty="0"/>
              <a:t> и </a:t>
            </a:r>
            <a:r>
              <a:rPr lang="ru-RU" dirty="0"/>
              <a:t>в </a:t>
            </a:r>
            <a:r>
              <a:rPr dirty="0" err="1"/>
              <a:t>мире</a:t>
            </a:r>
            <a:r>
              <a:rPr dirty="0"/>
              <a:t> в </a:t>
            </a:r>
            <a:r>
              <a:rPr dirty="0" err="1"/>
              <a:t>целом</a:t>
            </a:r>
            <a:r>
              <a:rPr dirty="0"/>
              <a:t> </a:t>
            </a:r>
            <a:r>
              <a:rPr dirty="0" err="1"/>
              <a:t>силу</a:t>
            </a:r>
            <a:r>
              <a:rPr dirty="0"/>
              <a:t> </a:t>
            </a:r>
            <a:r>
              <a:rPr dirty="0" err="1"/>
              <a:t>приходится</a:t>
            </a:r>
            <a:r>
              <a:rPr dirty="0"/>
              <a:t> </a:t>
            </a:r>
            <a:r>
              <a:rPr dirty="0" err="1"/>
              <a:t>укрощать</a:t>
            </a:r>
            <a:r>
              <a:rPr dirty="0"/>
              <a:t> </a:t>
            </a:r>
            <a:r>
              <a:rPr dirty="0" err="1"/>
              <a:t>только</a:t>
            </a:r>
            <a:r>
              <a:rPr dirty="0"/>
              <a:t> </a:t>
            </a:r>
            <a:r>
              <a:rPr dirty="0" err="1"/>
              <a:t>силой</a:t>
            </a:r>
            <a:r>
              <a:rPr dirty="0"/>
              <a:t>.</a:t>
            </a:r>
            <a:r>
              <a:rPr lang="ru-RU" dirty="0"/>
              <a:t> Как говорят, «клин вышибают клином».</a:t>
            </a:r>
            <a:endParaRPr dirty="0"/>
          </a:p>
        </p:txBody>
      </p:sp>
      <p:pic>
        <p:nvPicPr>
          <p:cNvPr id="216" name="image2.png" descr="fqjfuty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2325" y="646430"/>
            <a:ext cx="4775835" cy="32048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/>
          <p:nvPr/>
        </p:nvSpPr>
        <p:spPr>
          <a:xfrm>
            <a:off x="3274143" y="147484"/>
            <a:ext cx="5721903" cy="64402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spcBef>
                <a:spcPts val="300"/>
              </a:spcBef>
              <a:defRPr sz="1400" b="1"/>
            </a:pPr>
            <a:r>
              <a:rPr sz="2000" dirty="0" err="1">
                <a:solidFill>
                  <a:schemeClr val="accent6"/>
                </a:solidFill>
              </a:rPr>
              <a:t>Принуждение</a:t>
            </a:r>
            <a:r>
              <a:rPr sz="2000" dirty="0">
                <a:solidFill>
                  <a:schemeClr val="accent6"/>
                </a:solidFill>
              </a:rPr>
              <a:t> к </a:t>
            </a:r>
            <a:r>
              <a:rPr sz="2000" dirty="0" err="1">
                <a:solidFill>
                  <a:schemeClr val="accent6"/>
                </a:solidFill>
              </a:rPr>
              <a:t>миру</a:t>
            </a:r>
            <a:r>
              <a:rPr sz="2000" dirty="0">
                <a:solidFill>
                  <a:schemeClr val="accent6"/>
                </a:solidFill>
              </a:rPr>
              <a:t> </a:t>
            </a:r>
            <a:r>
              <a:rPr sz="2000" b="0" dirty="0" err="1"/>
              <a:t>предполагает</a:t>
            </a:r>
            <a:r>
              <a:rPr sz="2000" b="0" dirty="0"/>
              <a:t> </a:t>
            </a:r>
            <a:r>
              <a:rPr sz="2000" b="0" dirty="0" err="1"/>
              <a:t>две</a:t>
            </a:r>
            <a:r>
              <a:rPr sz="2000" b="0" dirty="0"/>
              <a:t> </a:t>
            </a:r>
            <a:r>
              <a:rPr sz="2000" b="0" dirty="0" err="1"/>
              <a:t>формы</a:t>
            </a:r>
            <a:r>
              <a:rPr sz="2000" b="0" dirty="0"/>
              <a:t>: </a:t>
            </a:r>
          </a:p>
          <a:p>
            <a:pPr marL="342900" indent="-342900">
              <a:spcBef>
                <a:spcPts val="300"/>
              </a:spcBef>
              <a:buSzPct val="100000"/>
              <a:buChar char="•"/>
              <a:defRPr sz="1400"/>
            </a:pPr>
            <a:r>
              <a:rPr sz="2000" dirty="0" err="1"/>
              <a:t>без</a:t>
            </a:r>
            <a:r>
              <a:rPr sz="2000" dirty="0"/>
              <a:t> </a:t>
            </a:r>
            <a:r>
              <a:rPr sz="2000" dirty="0" err="1"/>
              <a:t>использования</a:t>
            </a:r>
            <a:r>
              <a:rPr sz="2000" dirty="0"/>
              <a:t> </a:t>
            </a:r>
            <a:r>
              <a:rPr sz="2000" dirty="0" err="1"/>
              <a:t>вооруженных</a:t>
            </a:r>
            <a:r>
              <a:rPr sz="2000" dirty="0"/>
              <a:t> </a:t>
            </a:r>
            <a:r>
              <a:rPr sz="2000" dirty="0" err="1"/>
              <a:t>сил</a:t>
            </a:r>
            <a:r>
              <a:rPr sz="2000" dirty="0"/>
              <a:t> (</a:t>
            </a:r>
            <a:r>
              <a:rPr sz="2000" dirty="0" err="1"/>
              <a:t>экономические</a:t>
            </a:r>
            <a:r>
              <a:rPr sz="2000" dirty="0"/>
              <a:t>, </a:t>
            </a:r>
            <a:r>
              <a:rPr sz="2000" dirty="0" err="1"/>
              <a:t>правовые</a:t>
            </a:r>
            <a:r>
              <a:rPr sz="2000" dirty="0"/>
              <a:t>, </a:t>
            </a:r>
            <a:r>
              <a:rPr sz="2000" dirty="0" err="1"/>
              <a:t>финансовые</a:t>
            </a:r>
            <a:r>
              <a:rPr sz="2000" dirty="0"/>
              <a:t> </a:t>
            </a:r>
            <a:r>
              <a:rPr sz="2000" dirty="0" err="1"/>
              <a:t>санкции</a:t>
            </a:r>
            <a:r>
              <a:rPr sz="2000" dirty="0"/>
              <a:t>) и </a:t>
            </a:r>
          </a:p>
          <a:p>
            <a:pPr marL="342900" indent="-342900">
              <a:spcBef>
                <a:spcPts val="300"/>
              </a:spcBef>
              <a:buSzPct val="100000"/>
              <a:buChar char="•"/>
              <a:defRPr sz="1400"/>
            </a:pPr>
            <a:r>
              <a:rPr sz="2000" dirty="0"/>
              <a:t>с </a:t>
            </a:r>
            <a:r>
              <a:rPr sz="2000" dirty="0" err="1"/>
              <a:t>использованием</a:t>
            </a:r>
            <a:r>
              <a:rPr sz="2000" dirty="0"/>
              <a:t> </a:t>
            </a:r>
            <a:r>
              <a:rPr sz="2000" dirty="0" err="1"/>
              <a:t>вооруженных</a:t>
            </a:r>
            <a:r>
              <a:rPr sz="2000" dirty="0"/>
              <a:t> </a:t>
            </a:r>
            <a:r>
              <a:rPr sz="2000" dirty="0" err="1"/>
              <a:t>сил</a:t>
            </a:r>
            <a:r>
              <a:rPr sz="2000" dirty="0"/>
              <a:t>.</a:t>
            </a:r>
          </a:p>
          <a:p>
            <a:pPr>
              <a:spcBef>
                <a:spcPts val="300"/>
              </a:spcBef>
              <a:defRPr sz="1400"/>
            </a:pPr>
            <a:r>
              <a:rPr sz="2000" dirty="0" err="1"/>
              <a:t>Принуждение</a:t>
            </a:r>
            <a:r>
              <a:rPr sz="2000" dirty="0"/>
              <a:t> к </a:t>
            </a:r>
            <a:r>
              <a:rPr sz="2000" dirty="0" err="1"/>
              <a:t>миру</a:t>
            </a:r>
            <a:r>
              <a:rPr sz="2000" dirty="0"/>
              <a:t> </a:t>
            </a:r>
            <a:r>
              <a:rPr sz="2000" dirty="0" err="1"/>
              <a:t>не</a:t>
            </a:r>
            <a:r>
              <a:rPr sz="2000" dirty="0"/>
              <a:t> </a:t>
            </a:r>
            <a:r>
              <a:rPr sz="2000" dirty="0" err="1"/>
              <a:t>предполагает</a:t>
            </a:r>
            <a:r>
              <a:rPr sz="2000" dirty="0"/>
              <a:t> </a:t>
            </a:r>
            <a:r>
              <a:rPr sz="2000" dirty="0" err="1"/>
              <a:t>согласия</a:t>
            </a:r>
            <a:r>
              <a:rPr sz="2000" dirty="0"/>
              <a:t> </a:t>
            </a:r>
            <a:r>
              <a:rPr sz="2000" dirty="0" err="1"/>
              <a:t>враждующих</a:t>
            </a:r>
            <a:r>
              <a:rPr sz="2000" dirty="0"/>
              <a:t> </a:t>
            </a:r>
            <a:r>
              <a:rPr sz="2000" dirty="0" err="1"/>
              <a:t>сторон</a:t>
            </a:r>
            <a:r>
              <a:rPr sz="2000" dirty="0"/>
              <a:t>. </a:t>
            </a:r>
          </a:p>
          <a:p>
            <a:pPr>
              <a:spcBef>
                <a:spcPts val="300"/>
              </a:spcBef>
              <a:defRPr sz="1400"/>
            </a:pPr>
            <a:r>
              <a:rPr sz="2000" dirty="0"/>
              <a:t>В </a:t>
            </a:r>
            <a:r>
              <a:rPr sz="2000" dirty="0" err="1"/>
              <a:t>ходе</a:t>
            </a:r>
            <a:r>
              <a:rPr sz="2000" dirty="0"/>
              <a:t> </a:t>
            </a:r>
            <a:r>
              <a:rPr sz="2000" dirty="0" err="1"/>
              <a:t>операций</a:t>
            </a:r>
            <a:r>
              <a:rPr sz="2000" dirty="0"/>
              <a:t> по </a:t>
            </a:r>
            <a:r>
              <a:rPr sz="2000" dirty="0" err="1"/>
              <a:t>принуждению</a:t>
            </a:r>
            <a:r>
              <a:rPr sz="2000" dirty="0"/>
              <a:t> к </a:t>
            </a:r>
            <a:r>
              <a:rPr sz="2000" dirty="0" err="1"/>
              <a:t>миру</a:t>
            </a:r>
            <a:r>
              <a:rPr sz="2000" dirty="0"/>
              <a:t> </a:t>
            </a:r>
            <a:r>
              <a:rPr sz="2000" dirty="0" err="1"/>
              <a:t>вооружение</a:t>
            </a:r>
            <a:r>
              <a:rPr sz="2000" dirty="0"/>
              <a:t> и </a:t>
            </a:r>
            <a:r>
              <a:rPr sz="2000" dirty="0" err="1"/>
              <a:t>военная</a:t>
            </a:r>
            <a:r>
              <a:rPr sz="2000" dirty="0"/>
              <a:t> </a:t>
            </a:r>
            <a:r>
              <a:rPr sz="2000" dirty="0" err="1"/>
              <a:t>техника</a:t>
            </a:r>
            <a:r>
              <a:rPr sz="2000" dirty="0"/>
              <a:t> </a:t>
            </a:r>
            <a:r>
              <a:rPr sz="2000" dirty="0" err="1"/>
              <a:t>используются</a:t>
            </a:r>
            <a:r>
              <a:rPr sz="2000" dirty="0"/>
              <a:t> </a:t>
            </a:r>
            <a:r>
              <a:rPr sz="2000" dirty="0" err="1"/>
              <a:t>не</a:t>
            </a:r>
            <a:r>
              <a:rPr sz="2000" dirty="0"/>
              <a:t> </a:t>
            </a:r>
            <a:r>
              <a:rPr sz="2000" dirty="0" err="1"/>
              <a:t>только</a:t>
            </a:r>
            <a:r>
              <a:rPr sz="2000" dirty="0"/>
              <a:t> в </a:t>
            </a:r>
            <a:r>
              <a:rPr sz="2000" dirty="0" err="1"/>
              <a:t>целях</a:t>
            </a:r>
            <a:r>
              <a:rPr sz="2000" dirty="0"/>
              <a:t> </a:t>
            </a:r>
            <a:r>
              <a:rPr sz="2000" dirty="0" err="1"/>
              <a:t>самообороны</a:t>
            </a:r>
            <a:r>
              <a:rPr sz="2000" dirty="0"/>
              <a:t>, </a:t>
            </a:r>
            <a:r>
              <a:rPr sz="2000" dirty="0" err="1"/>
              <a:t>но</a:t>
            </a:r>
            <a:r>
              <a:rPr sz="2000" dirty="0"/>
              <a:t> и по </a:t>
            </a:r>
            <a:r>
              <a:rPr sz="2000" dirty="0" err="1"/>
              <a:t>прямому</a:t>
            </a:r>
            <a:r>
              <a:rPr sz="2000" dirty="0"/>
              <a:t> </a:t>
            </a:r>
            <a:r>
              <a:rPr sz="2000" dirty="0" err="1"/>
              <a:t>назначению</a:t>
            </a:r>
            <a:r>
              <a:rPr sz="2000" dirty="0"/>
              <a:t>: </a:t>
            </a:r>
            <a:r>
              <a:rPr sz="2000" dirty="0" err="1"/>
              <a:t>для</a:t>
            </a:r>
            <a:r>
              <a:rPr sz="2000" dirty="0"/>
              <a:t> </a:t>
            </a:r>
            <a:r>
              <a:rPr sz="2000" dirty="0" err="1"/>
              <a:t>уничтожения</a:t>
            </a:r>
            <a:r>
              <a:rPr sz="2000" dirty="0"/>
              <a:t> </a:t>
            </a:r>
            <a:r>
              <a:rPr sz="2000" dirty="0" err="1"/>
              <a:t>военных</a:t>
            </a:r>
            <a:r>
              <a:rPr sz="2000" dirty="0"/>
              <a:t> </a:t>
            </a:r>
            <a:r>
              <a:rPr sz="2000" dirty="0" err="1"/>
              <a:t>объектов</a:t>
            </a:r>
            <a:r>
              <a:rPr sz="2000" dirty="0"/>
              <a:t> и </a:t>
            </a:r>
            <a:r>
              <a:rPr sz="2000" dirty="0" err="1"/>
              <a:t>инфраструктур</a:t>
            </a:r>
            <a:r>
              <a:rPr sz="2000" dirty="0"/>
              <a:t>, </a:t>
            </a:r>
            <a:r>
              <a:rPr sz="2000" dirty="0" err="1"/>
              <a:t>вооруженных</a:t>
            </a:r>
            <a:r>
              <a:rPr sz="2000" dirty="0"/>
              <a:t> </a:t>
            </a:r>
            <a:r>
              <a:rPr sz="2000" dirty="0" err="1"/>
              <a:t>группировок</a:t>
            </a:r>
            <a:r>
              <a:rPr sz="2000" dirty="0"/>
              <a:t>, </a:t>
            </a:r>
            <a:r>
              <a:rPr sz="2000" dirty="0" err="1"/>
              <a:t>препятствующих</a:t>
            </a:r>
            <a:r>
              <a:rPr sz="2000" dirty="0"/>
              <a:t> </a:t>
            </a:r>
            <a:r>
              <a:rPr sz="2000" dirty="0" err="1"/>
              <a:t>локализации</a:t>
            </a:r>
            <a:r>
              <a:rPr sz="2000" dirty="0"/>
              <a:t> </a:t>
            </a:r>
            <a:r>
              <a:rPr sz="2000" dirty="0" err="1"/>
              <a:t>конфликта</a:t>
            </a:r>
            <a:r>
              <a:rPr sz="2000" dirty="0"/>
              <a:t>, </a:t>
            </a:r>
            <a:r>
              <a:rPr sz="2000" dirty="0" err="1"/>
              <a:t>его</a:t>
            </a:r>
            <a:r>
              <a:rPr sz="2000" dirty="0"/>
              <a:t> </a:t>
            </a:r>
            <a:r>
              <a:rPr sz="2000" dirty="0" err="1"/>
              <a:t>урегулированию</a:t>
            </a:r>
            <a:r>
              <a:rPr sz="2000" dirty="0"/>
              <a:t> и </a:t>
            </a:r>
            <a:r>
              <a:rPr sz="2000" dirty="0" err="1"/>
              <a:t>разрешению</a:t>
            </a:r>
            <a:r>
              <a:rPr sz="2000" dirty="0"/>
              <a:t>. </a:t>
            </a:r>
          </a:p>
          <a:p>
            <a:pPr>
              <a:spcBef>
                <a:spcPts val="300"/>
              </a:spcBef>
              <a:defRPr sz="1400"/>
            </a:pPr>
            <a:r>
              <a:rPr sz="2000" dirty="0" err="1"/>
              <a:t>Подобные</a:t>
            </a:r>
            <a:r>
              <a:rPr sz="2000" dirty="0"/>
              <a:t> </a:t>
            </a:r>
            <a:r>
              <a:rPr sz="2000" dirty="0" err="1"/>
              <a:t>операции</a:t>
            </a:r>
            <a:r>
              <a:rPr sz="2000" dirty="0"/>
              <a:t> </a:t>
            </a:r>
            <a:r>
              <a:rPr sz="2000" dirty="0" err="1"/>
              <a:t>проводятся</a:t>
            </a:r>
            <a:r>
              <a:rPr sz="2000" dirty="0"/>
              <a:t> в </a:t>
            </a:r>
            <a:r>
              <a:rPr sz="2000" dirty="0" err="1"/>
              <a:t>рамках</a:t>
            </a:r>
            <a:r>
              <a:rPr sz="2000" dirty="0"/>
              <a:t> </a:t>
            </a:r>
            <a:r>
              <a:rPr sz="2000" dirty="0" err="1"/>
              <a:t>главы</a:t>
            </a:r>
            <a:r>
              <a:rPr sz="2000" dirty="0"/>
              <a:t> VII </a:t>
            </a:r>
            <a:r>
              <a:rPr sz="2000" dirty="0" err="1"/>
              <a:t>Устава</a:t>
            </a:r>
            <a:r>
              <a:rPr sz="2000" dirty="0"/>
              <a:t> ООН, </a:t>
            </a:r>
            <a:r>
              <a:rPr sz="2000" dirty="0" err="1"/>
              <a:t>предусматривающей</a:t>
            </a:r>
            <a:r>
              <a:rPr sz="2000" dirty="0"/>
              <a:t> </a:t>
            </a:r>
            <a:r>
              <a:rPr sz="2000" dirty="0" err="1"/>
              <a:t>принудительные</a:t>
            </a:r>
            <a:r>
              <a:rPr sz="2000" dirty="0"/>
              <a:t> </a:t>
            </a:r>
            <a:r>
              <a:rPr sz="2000" dirty="0" err="1"/>
              <a:t>действия</a:t>
            </a:r>
            <a:r>
              <a:rPr sz="2000" dirty="0"/>
              <a:t> (</a:t>
            </a:r>
            <a:r>
              <a:rPr sz="2000" dirty="0" err="1"/>
              <a:t>меры</a:t>
            </a:r>
            <a:r>
              <a:rPr sz="2000" dirty="0"/>
              <a:t>), </a:t>
            </a:r>
            <a:r>
              <a:rPr sz="2000" dirty="0" err="1"/>
              <a:t>только</a:t>
            </a:r>
            <a:r>
              <a:rPr sz="2000" dirty="0"/>
              <a:t> с </a:t>
            </a:r>
            <a:r>
              <a:rPr sz="2000" dirty="0" err="1"/>
              <a:t>санкции</a:t>
            </a:r>
            <a:r>
              <a:rPr sz="2000" dirty="0"/>
              <a:t> СБ ООН и </a:t>
            </a:r>
            <a:r>
              <a:rPr sz="2000" dirty="0" err="1"/>
              <a:t>под</a:t>
            </a:r>
            <a:r>
              <a:rPr sz="2000" dirty="0"/>
              <a:t> </a:t>
            </a:r>
            <a:r>
              <a:rPr sz="2000" dirty="0" err="1"/>
              <a:t>его</a:t>
            </a:r>
            <a:r>
              <a:rPr sz="2000" dirty="0"/>
              <a:t> </a:t>
            </a:r>
            <a:r>
              <a:rPr sz="2000" dirty="0" err="1"/>
              <a:t>контролем</a:t>
            </a:r>
            <a:r>
              <a:rPr sz="2000" dirty="0"/>
              <a:t>. </a:t>
            </a:r>
          </a:p>
        </p:txBody>
      </p:sp>
      <p:pic>
        <p:nvPicPr>
          <p:cNvPr id="288" name="image17.png" descr="o6wmj76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95" y="935826"/>
            <a:ext cx="3187148" cy="228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9" name="image18.png" descr="i4j5xsj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95" y="3807459"/>
            <a:ext cx="3187148" cy="21147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/>
          </p:cNvSpPr>
          <p:nvPr>
            <p:ph type="body" sz="half" idx="1"/>
          </p:nvPr>
        </p:nvSpPr>
        <p:spPr>
          <a:xfrm>
            <a:off x="147484" y="924367"/>
            <a:ext cx="5007448" cy="5727155"/>
          </a:xfrm>
          <a:prstGeom prst="rect">
            <a:avLst/>
          </a:prstGeom>
        </p:spPr>
        <p:txBody>
          <a:bodyPr>
            <a:noAutofit/>
          </a:bodyPr>
          <a:lstStyle>
            <a:lvl1pPr marL="336042" indent="-336042" defTabSz="896111">
              <a:spcBef>
                <a:spcPts val="300"/>
              </a:spcBef>
              <a:defRPr sz="1372"/>
            </a:lvl1pPr>
          </a:lstStyle>
          <a:p>
            <a:pPr marL="0" indent="0">
              <a:buNone/>
            </a:pPr>
            <a:r>
              <a:rPr lang="ru-RU" sz="1600" dirty="0"/>
              <a:t>Миротворчество стало совершенно необходимым инструментом в руках международного сообщества. Операции по поддержанию мира. играют ныне важную роль д</a:t>
            </a:r>
            <a:r>
              <a:rPr sz="1600" dirty="0" err="1"/>
              <a:t>ля</a:t>
            </a:r>
            <a:r>
              <a:rPr sz="1600" dirty="0"/>
              <a:t> </a:t>
            </a:r>
            <a:r>
              <a:rPr sz="1600" dirty="0" err="1"/>
              <a:t>урегулирования</a:t>
            </a:r>
            <a:r>
              <a:rPr sz="1600" dirty="0"/>
              <a:t> </a:t>
            </a:r>
            <a:r>
              <a:rPr sz="1600" dirty="0" err="1"/>
              <a:t>вооруженных</a:t>
            </a:r>
            <a:r>
              <a:rPr sz="1600" dirty="0"/>
              <a:t> </a:t>
            </a:r>
            <a:r>
              <a:rPr sz="1600" dirty="0" err="1"/>
              <a:t>конфликтов</a:t>
            </a:r>
            <a:r>
              <a:rPr sz="1600" dirty="0"/>
              <a:t> </a:t>
            </a:r>
            <a:r>
              <a:rPr lang="ru-RU" sz="1600" dirty="0"/>
              <a:t>и </a:t>
            </a:r>
            <a:r>
              <a:rPr sz="1600" dirty="0"/>
              <a:t>в </a:t>
            </a:r>
            <a:r>
              <a:rPr sz="1600" dirty="0" err="1"/>
              <a:t>стабилизации</a:t>
            </a:r>
            <a:r>
              <a:rPr sz="1600" dirty="0"/>
              <a:t> </a:t>
            </a:r>
            <a:r>
              <a:rPr sz="1600" dirty="0" err="1"/>
              <a:t>обстановки</a:t>
            </a:r>
            <a:r>
              <a:rPr sz="1600" dirty="0"/>
              <a:t> в </a:t>
            </a:r>
            <a:r>
              <a:rPr sz="1600" dirty="0" err="1"/>
              <a:t>конфликтных</a:t>
            </a:r>
            <a:r>
              <a:rPr sz="1600" dirty="0"/>
              <a:t> </a:t>
            </a:r>
            <a:r>
              <a:rPr sz="1600" dirty="0" err="1"/>
              <a:t>регионах</a:t>
            </a:r>
            <a:r>
              <a:rPr sz="1600" dirty="0"/>
              <a:t>. </a:t>
            </a:r>
            <a:endParaRPr lang="ru-RU" sz="1600" dirty="0"/>
          </a:p>
          <a:p>
            <a:pPr marL="0" indent="0">
              <a:buNone/>
            </a:pPr>
            <a:r>
              <a:rPr sz="1600" dirty="0" err="1"/>
              <a:t>Сегодня</a:t>
            </a:r>
            <a:r>
              <a:rPr sz="1600" dirty="0"/>
              <a:t> по </a:t>
            </a:r>
            <a:r>
              <a:rPr sz="1600" dirty="0" err="1"/>
              <a:t>мандату</a:t>
            </a:r>
            <a:r>
              <a:rPr sz="1600" dirty="0"/>
              <a:t> ООН в </a:t>
            </a:r>
            <a:r>
              <a:rPr sz="1600" dirty="0" err="1"/>
              <a:t>подразделениях</a:t>
            </a:r>
            <a:r>
              <a:rPr sz="1600" dirty="0"/>
              <a:t> </a:t>
            </a:r>
            <a:r>
              <a:rPr sz="1600" dirty="0" err="1"/>
              <a:t>миротворческих</a:t>
            </a:r>
            <a:r>
              <a:rPr sz="1600" dirty="0"/>
              <a:t> </a:t>
            </a:r>
            <a:r>
              <a:rPr sz="1600" dirty="0" err="1"/>
              <a:t>миссий</a:t>
            </a:r>
            <a:r>
              <a:rPr lang="ru-RU" sz="1600" dirty="0"/>
              <a:t> несут службу более 100 тыс. чел.</a:t>
            </a:r>
            <a:r>
              <a:rPr sz="1600" dirty="0"/>
              <a:t>. </a:t>
            </a:r>
            <a:endParaRPr lang="ru-RU" sz="1600" dirty="0"/>
          </a:p>
          <a:p>
            <a:pPr marL="0" indent="0">
              <a:buNone/>
            </a:pPr>
            <a:r>
              <a:rPr sz="1600" dirty="0" err="1"/>
              <a:t>Однако</a:t>
            </a:r>
            <a:r>
              <a:rPr sz="1600" dirty="0"/>
              <a:t> </a:t>
            </a:r>
            <a:r>
              <a:rPr sz="1600" dirty="0" err="1"/>
              <a:t>одно</a:t>
            </a:r>
            <a:r>
              <a:rPr sz="1600" dirty="0"/>
              <a:t> </a:t>
            </a:r>
            <a:r>
              <a:rPr sz="1600" dirty="0" err="1"/>
              <a:t>дело</a:t>
            </a:r>
            <a:r>
              <a:rPr sz="1600" dirty="0"/>
              <a:t> </a:t>
            </a:r>
            <a:r>
              <a:rPr sz="1600" dirty="0" err="1"/>
              <a:t>проводить</a:t>
            </a:r>
            <a:r>
              <a:rPr sz="1600" dirty="0"/>
              <a:t> </a:t>
            </a:r>
            <a:r>
              <a:rPr sz="1600" dirty="0" err="1"/>
              <a:t>миротворческие</a:t>
            </a:r>
            <a:r>
              <a:rPr sz="1600" dirty="0"/>
              <a:t> </a:t>
            </a:r>
            <a:r>
              <a:rPr sz="1600" dirty="0" err="1"/>
              <a:t>операции</a:t>
            </a:r>
            <a:r>
              <a:rPr sz="1600" dirty="0"/>
              <a:t> </a:t>
            </a:r>
            <a:r>
              <a:rPr lang="ru-RU" sz="1600" dirty="0"/>
              <a:t>в странах, </a:t>
            </a:r>
            <a:r>
              <a:rPr sz="1600" dirty="0" err="1"/>
              <a:t>на</a:t>
            </a:r>
            <a:r>
              <a:rPr sz="1600" dirty="0"/>
              <a:t> </a:t>
            </a:r>
            <a:r>
              <a:rPr sz="1600" dirty="0" err="1"/>
              <a:t>правительства</a:t>
            </a:r>
            <a:r>
              <a:rPr sz="1600" dirty="0"/>
              <a:t> </a:t>
            </a:r>
            <a:r>
              <a:rPr sz="1600" dirty="0" err="1"/>
              <a:t>которых</a:t>
            </a:r>
            <a:r>
              <a:rPr sz="1600" dirty="0"/>
              <a:t> </a:t>
            </a:r>
            <a:r>
              <a:rPr sz="1600" dirty="0" err="1"/>
              <a:t>международные</a:t>
            </a:r>
            <a:r>
              <a:rPr sz="1600" dirty="0"/>
              <a:t> </a:t>
            </a:r>
            <a:r>
              <a:rPr sz="1600" dirty="0" err="1"/>
              <a:t>организации</a:t>
            </a:r>
            <a:r>
              <a:rPr sz="1600" dirty="0"/>
              <a:t> </a:t>
            </a:r>
            <a:r>
              <a:rPr sz="1600" dirty="0" err="1"/>
              <a:t>могут</a:t>
            </a:r>
            <a:r>
              <a:rPr sz="1600" dirty="0"/>
              <a:t> </a:t>
            </a:r>
            <a:r>
              <a:rPr sz="1600" dirty="0" err="1"/>
              <a:t>оказать</a:t>
            </a:r>
            <a:r>
              <a:rPr sz="1600" dirty="0"/>
              <a:t> </a:t>
            </a:r>
            <a:r>
              <a:rPr sz="1600" dirty="0" err="1"/>
              <a:t>давление</a:t>
            </a:r>
            <a:r>
              <a:rPr sz="1600" dirty="0"/>
              <a:t>, и </a:t>
            </a:r>
            <a:r>
              <a:rPr sz="1600" dirty="0" err="1"/>
              <a:t>другое</a:t>
            </a:r>
            <a:r>
              <a:rPr sz="1600" dirty="0"/>
              <a:t> </a:t>
            </a:r>
            <a:r>
              <a:rPr sz="1600" dirty="0" err="1"/>
              <a:t>дело</a:t>
            </a:r>
            <a:r>
              <a:rPr sz="1600" dirty="0"/>
              <a:t> — </a:t>
            </a:r>
            <a:r>
              <a:rPr sz="1600" dirty="0" err="1"/>
              <a:t>вводить</a:t>
            </a:r>
            <a:r>
              <a:rPr sz="1600" dirty="0"/>
              <a:t> </a:t>
            </a:r>
            <a:r>
              <a:rPr sz="1600" dirty="0" err="1"/>
              <a:t>миротворческие</a:t>
            </a:r>
            <a:r>
              <a:rPr sz="1600" dirty="0"/>
              <a:t> </a:t>
            </a:r>
            <a:r>
              <a:rPr sz="1600" dirty="0" err="1"/>
              <a:t>силы</a:t>
            </a:r>
            <a:r>
              <a:rPr sz="1600" dirty="0"/>
              <a:t> в </a:t>
            </a:r>
            <a:r>
              <a:rPr lang="ru-RU" sz="1600" dirty="0"/>
              <a:t>государства</a:t>
            </a:r>
            <a:r>
              <a:rPr sz="1600" dirty="0"/>
              <a:t>, </a:t>
            </a:r>
            <a:r>
              <a:rPr sz="1600" dirty="0" err="1"/>
              <a:t>где</a:t>
            </a:r>
            <a:r>
              <a:rPr sz="1600" dirty="0"/>
              <a:t> </a:t>
            </a:r>
            <a:r>
              <a:rPr sz="1600" dirty="0" err="1"/>
              <a:t>идут</a:t>
            </a:r>
            <a:r>
              <a:rPr sz="1600" dirty="0"/>
              <a:t> </a:t>
            </a:r>
            <a:r>
              <a:rPr sz="1600" dirty="0" err="1"/>
              <a:t>гражданские</a:t>
            </a:r>
            <a:r>
              <a:rPr sz="1600" dirty="0"/>
              <a:t> </a:t>
            </a:r>
            <a:r>
              <a:rPr sz="1600" dirty="0" err="1"/>
              <a:t>или</a:t>
            </a:r>
            <a:r>
              <a:rPr sz="1600" dirty="0"/>
              <a:t> </a:t>
            </a:r>
            <a:r>
              <a:rPr sz="1600" dirty="0" err="1"/>
              <a:t>этнические</a:t>
            </a:r>
            <a:r>
              <a:rPr sz="1600" dirty="0"/>
              <a:t> </a:t>
            </a:r>
            <a:r>
              <a:rPr sz="1600" dirty="0" err="1"/>
              <a:t>войны</a:t>
            </a:r>
            <a:r>
              <a:rPr sz="1600" dirty="0"/>
              <a:t>, а </a:t>
            </a:r>
            <a:r>
              <a:rPr sz="1600" dirty="0" err="1"/>
              <a:t>воюющие</a:t>
            </a:r>
            <a:r>
              <a:rPr sz="1600" dirty="0"/>
              <a:t> </a:t>
            </a:r>
            <a:r>
              <a:rPr sz="1600" dirty="0" err="1"/>
              <a:t>стороны</a:t>
            </a:r>
            <a:r>
              <a:rPr sz="1600" dirty="0"/>
              <a:t> </a:t>
            </a:r>
            <a:r>
              <a:rPr sz="1600" dirty="0" err="1"/>
              <a:t>об</a:t>
            </a:r>
            <a:r>
              <a:rPr sz="1600" dirty="0"/>
              <a:t> </a:t>
            </a:r>
            <a:r>
              <a:rPr sz="1600" dirty="0" err="1"/>
              <a:t>этом</a:t>
            </a:r>
            <a:r>
              <a:rPr sz="1600" dirty="0"/>
              <a:t> </a:t>
            </a:r>
            <a:r>
              <a:rPr sz="1600" dirty="0" err="1"/>
              <a:t>вмешательстве</a:t>
            </a:r>
            <a:r>
              <a:rPr sz="1600" dirty="0"/>
              <a:t> </a:t>
            </a:r>
            <a:r>
              <a:rPr sz="1600" dirty="0" err="1"/>
              <a:t>не</a:t>
            </a:r>
            <a:r>
              <a:rPr sz="1600" dirty="0"/>
              <a:t> </a:t>
            </a:r>
            <a:r>
              <a:rPr sz="1600" dirty="0" err="1"/>
              <a:t>просили</a:t>
            </a:r>
            <a:r>
              <a:rPr sz="1600" dirty="0"/>
              <a:t> и </a:t>
            </a:r>
            <a:r>
              <a:rPr sz="1600" dirty="0" err="1"/>
              <a:t>прекращать</a:t>
            </a:r>
            <a:r>
              <a:rPr sz="1600" dirty="0"/>
              <a:t> </a:t>
            </a:r>
            <a:r>
              <a:rPr sz="1600" dirty="0" err="1"/>
              <a:t>борьбу</a:t>
            </a:r>
            <a:r>
              <a:rPr sz="1600" dirty="0"/>
              <a:t> </a:t>
            </a:r>
            <a:r>
              <a:rPr sz="1600" dirty="0" err="1"/>
              <a:t>не</a:t>
            </a:r>
            <a:r>
              <a:rPr sz="1600" dirty="0"/>
              <a:t> </a:t>
            </a:r>
            <a:r>
              <a:rPr sz="1600" dirty="0" err="1"/>
              <a:t>желают</a:t>
            </a:r>
            <a:r>
              <a:rPr sz="1600" dirty="0"/>
              <a:t>. </a:t>
            </a:r>
            <a:endParaRPr lang="ru-RU" sz="1600" dirty="0"/>
          </a:p>
          <a:p>
            <a:pPr marL="0" indent="0">
              <a:buNone/>
            </a:pPr>
            <a:r>
              <a:rPr sz="1600" dirty="0"/>
              <a:t>В </a:t>
            </a:r>
            <a:r>
              <a:rPr sz="1600" dirty="0" err="1"/>
              <a:t>такой</a:t>
            </a:r>
            <a:r>
              <a:rPr sz="1600" dirty="0"/>
              <a:t> </a:t>
            </a:r>
            <a:r>
              <a:rPr sz="1600" dirty="0" err="1"/>
              <a:t>ситуации</a:t>
            </a:r>
            <a:r>
              <a:rPr sz="1600" dirty="0"/>
              <a:t> </a:t>
            </a:r>
            <a:r>
              <a:rPr sz="1600" dirty="0" err="1"/>
              <a:t>умелое</a:t>
            </a:r>
            <a:r>
              <a:rPr sz="1600" dirty="0"/>
              <a:t> </a:t>
            </a:r>
            <a:r>
              <a:rPr sz="1600" dirty="0" err="1"/>
              <a:t>сочетание</a:t>
            </a:r>
            <a:r>
              <a:rPr sz="1600" dirty="0"/>
              <a:t> </a:t>
            </a:r>
            <a:r>
              <a:rPr sz="1600" dirty="0" err="1"/>
              <a:t>военных</a:t>
            </a:r>
            <a:r>
              <a:rPr sz="1600" dirty="0"/>
              <a:t>, </a:t>
            </a:r>
            <a:r>
              <a:rPr sz="1600" dirty="0" err="1"/>
              <a:t>полицейских</a:t>
            </a:r>
            <a:r>
              <a:rPr sz="1600" dirty="0"/>
              <a:t> и </a:t>
            </a:r>
            <a:r>
              <a:rPr sz="1600" dirty="0" err="1"/>
              <a:t>гражданских</a:t>
            </a:r>
            <a:r>
              <a:rPr sz="1600" dirty="0"/>
              <a:t> </a:t>
            </a:r>
            <a:r>
              <a:rPr sz="1600" dirty="0" err="1"/>
              <a:t>элементов</a:t>
            </a:r>
            <a:r>
              <a:rPr sz="1600" dirty="0"/>
              <a:t> </a:t>
            </a:r>
            <a:r>
              <a:rPr sz="1600" dirty="0" err="1"/>
              <a:t>миротворческой</a:t>
            </a:r>
            <a:r>
              <a:rPr sz="1600" dirty="0"/>
              <a:t> </a:t>
            </a:r>
            <a:r>
              <a:rPr sz="1600" dirty="0" err="1"/>
              <a:t>акции</a:t>
            </a:r>
            <a:r>
              <a:rPr sz="1600" dirty="0"/>
              <a:t> </a:t>
            </a:r>
            <a:r>
              <a:rPr sz="1600" dirty="0" err="1"/>
              <a:t>должно</a:t>
            </a:r>
            <a:r>
              <a:rPr sz="1600" dirty="0"/>
              <a:t> </a:t>
            </a:r>
            <a:r>
              <a:rPr sz="1600" dirty="0" err="1"/>
              <a:t>быть</a:t>
            </a:r>
            <a:r>
              <a:rPr sz="1600" dirty="0"/>
              <a:t> </a:t>
            </a:r>
            <a:r>
              <a:rPr sz="1600" dirty="0" err="1"/>
              <a:t>особенно</a:t>
            </a:r>
            <a:r>
              <a:rPr sz="1600" dirty="0"/>
              <a:t> </a:t>
            </a:r>
            <a:r>
              <a:rPr sz="1600" dirty="0" err="1"/>
              <a:t>тщательно</a:t>
            </a:r>
            <a:r>
              <a:rPr sz="1600" dirty="0"/>
              <a:t> </a:t>
            </a:r>
            <a:r>
              <a:rPr sz="1600" dirty="0" err="1"/>
              <a:t>продумано</a:t>
            </a:r>
            <a:r>
              <a:rPr sz="1600" dirty="0"/>
              <a:t>. </a:t>
            </a:r>
          </a:p>
        </p:txBody>
      </p:sp>
      <p:sp>
        <p:nvSpPr>
          <p:cNvPr id="219" name="Shape 219"/>
          <p:cNvSpPr/>
          <p:nvPr/>
        </p:nvSpPr>
        <p:spPr>
          <a:xfrm>
            <a:off x="899652" y="-152851"/>
            <a:ext cx="7905258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 anchor="ctr">
            <a:spAutoFit/>
          </a:bodyPr>
          <a:lstStyle>
            <a:lvl1pPr>
              <a:defRPr sz="2400"/>
            </a:lvl1pPr>
          </a:lstStyle>
          <a:p>
            <a:pPr algn="ctr"/>
            <a:r>
              <a:rPr sz="3200" b="1" dirty="0" err="1">
                <a:solidFill>
                  <a:schemeClr val="accent6"/>
                </a:solidFill>
              </a:rPr>
              <a:t>Сущность</a:t>
            </a:r>
            <a:r>
              <a:rPr sz="3200" b="1" dirty="0">
                <a:solidFill>
                  <a:schemeClr val="accent6"/>
                </a:solidFill>
              </a:rPr>
              <a:t>, </a:t>
            </a:r>
            <a:r>
              <a:rPr sz="3200" b="1" dirty="0" err="1">
                <a:solidFill>
                  <a:schemeClr val="accent6"/>
                </a:solidFill>
              </a:rPr>
              <a:t>принципы</a:t>
            </a:r>
            <a:r>
              <a:rPr sz="3200" b="1" dirty="0">
                <a:solidFill>
                  <a:schemeClr val="accent6"/>
                </a:solidFill>
              </a:rPr>
              <a:t> и </a:t>
            </a:r>
            <a:r>
              <a:rPr sz="3200" b="1" dirty="0" err="1">
                <a:solidFill>
                  <a:schemeClr val="accent6"/>
                </a:solidFill>
              </a:rPr>
              <a:t>функции</a:t>
            </a:r>
            <a:r>
              <a:rPr sz="3200" b="1" dirty="0">
                <a:solidFill>
                  <a:schemeClr val="accent6"/>
                </a:solidFill>
              </a:rPr>
              <a:t> </a:t>
            </a:r>
            <a:r>
              <a:rPr sz="3200" b="1" dirty="0" err="1">
                <a:solidFill>
                  <a:schemeClr val="accent6"/>
                </a:solidFill>
              </a:rPr>
              <a:t>миротворчества</a:t>
            </a:r>
            <a:endParaRPr sz="3200" b="1" dirty="0">
              <a:solidFill>
                <a:schemeClr val="accent6"/>
              </a:solidFill>
            </a:endParaRPr>
          </a:p>
        </p:txBody>
      </p:sp>
      <p:pic>
        <p:nvPicPr>
          <p:cNvPr id="220" name="image3.png" descr="7gdq0nru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4932" y="1953895"/>
            <a:ext cx="3841584" cy="260335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Стрелка: вправо 1">
            <a:extLst>
              <a:ext uri="{FF2B5EF4-FFF2-40B4-BE49-F238E27FC236}">
                <a16:creationId xmlns:a16="http://schemas.microsoft.com/office/drawing/2014/main" id="{3E89C866-B340-0B9D-02A0-8DAE84CE94CB}"/>
              </a:ext>
            </a:extLst>
          </p:cNvPr>
          <p:cNvSpPr/>
          <p:nvPr/>
        </p:nvSpPr>
        <p:spPr>
          <a:xfrm>
            <a:off x="7816645" y="6253316"/>
            <a:ext cx="978408" cy="484632"/>
          </a:xfrm>
          <a:prstGeom prst="rightArrow">
            <a:avLst/>
          </a:prstGeom>
          <a:solidFill>
            <a:schemeClr val="accent3">
              <a:lumOff val="44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/>
          </p:cNvSpPr>
          <p:nvPr>
            <p:ph type="body" idx="1"/>
          </p:nvPr>
        </p:nvSpPr>
        <p:spPr>
          <a:xfrm>
            <a:off x="194310" y="3387725"/>
            <a:ext cx="8867776" cy="340868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</a:lstStyle>
          <a:p>
            <a:r>
              <a:rPr b="1" dirty="0" err="1">
                <a:solidFill>
                  <a:schemeClr val="accent6"/>
                </a:solidFill>
              </a:rPr>
              <a:t>Миротворчество</a:t>
            </a:r>
            <a:r>
              <a:rPr dirty="0"/>
              <a:t> </a:t>
            </a:r>
            <a:r>
              <a:rPr dirty="0" err="1"/>
              <a:t>представляет</a:t>
            </a:r>
            <a:r>
              <a:rPr dirty="0"/>
              <a:t> </a:t>
            </a:r>
            <a:r>
              <a:rPr dirty="0" err="1"/>
              <a:t>собой</a:t>
            </a:r>
            <a:r>
              <a:rPr dirty="0"/>
              <a:t> </a:t>
            </a:r>
            <a:r>
              <a:rPr dirty="0" err="1"/>
              <a:t>военно-политическую</a:t>
            </a:r>
            <a:r>
              <a:rPr dirty="0"/>
              <a:t> </a:t>
            </a:r>
            <a:r>
              <a:rPr dirty="0" err="1"/>
              <a:t>деятельность</a:t>
            </a:r>
            <a:r>
              <a:rPr dirty="0"/>
              <a:t> </a:t>
            </a:r>
            <a:r>
              <a:rPr dirty="0" err="1"/>
              <a:t>государств</a:t>
            </a:r>
            <a:r>
              <a:rPr dirty="0"/>
              <a:t>, </a:t>
            </a:r>
            <a:r>
              <a:rPr dirty="0" err="1"/>
              <a:t>многонациональных</a:t>
            </a:r>
            <a:r>
              <a:rPr dirty="0"/>
              <a:t> </a:t>
            </a:r>
            <a:r>
              <a:rPr dirty="0" err="1"/>
              <a:t>контингентов</a:t>
            </a:r>
            <a:r>
              <a:rPr dirty="0"/>
              <a:t> </a:t>
            </a:r>
            <a:r>
              <a:rPr dirty="0" err="1"/>
              <a:t>вооруженных</a:t>
            </a:r>
            <a:r>
              <a:rPr dirty="0"/>
              <a:t> </a:t>
            </a:r>
            <a:r>
              <a:rPr dirty="0" err="1"/>
              <a:t>сил</a:t>
            </a:r>
            <a:r>
              <a:rPr dirty="0"/>
              <a:t>, </a:t>
            </a:r>
            <a:r>
              <a:rPr dirty="0" err="1"/>
              <a:t>осуществляемую</a:t>
            </a:r>
            <a:r>
              <a:rPr dirty="0"/>
              <a:t> </a:t>
            </a:r>
            <a:r>
              <a:rPr dirty="0" err="1"/>
              <a:t>под</a:t>
            </a:r>
            <a:r>
              <a:rPr dirty="0"/>
              <a:t> </a:t>
            </a:r>
            <a:r>
              <a:rPr dirty="0" err="1"/>
              <a:t>эгидой</a:t>
            </a:r>
            <a:r>
              <a:rPr dirty="0"/>
              <a:t> </a:t>
            </a:r>
            <a:r>
              <a:rPr dirty="0" err="1"/>
              <a:t>международных</a:t>
            </a:r>
            <a:r>
              <a:rPr dirty="0"/>
              <a:t> </a:t>
            </a:r>
            <a:r>
              <a:rPr dirty="0" err="1"/>
              <a:t>или</a:t>
            </a:r>
            <a:r>
              <a:rPr dirty="0"/>
              <a:t> </a:t>
            </a:r>
            <a:r>
              <a:rPr dirty="0" err="1"/>
              <a:t>региональных</a:t>
            </a:r>
            <a:r>
              <a:rPr dirty="0"/>
              <a:t> </a:t>
            </a:r>
            <a:r>
              <a:rPr dirty="0" err="1"/>
              <a:t>организаций</a:t>
            </a:r>
            <a:r>
              <a:rPr dirty="0"/>
              <a:t>, </a:t>
            </a:r>
            <a:r>
              <a:rPr dirty="0" err="1"/>
              <a:t>направленную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урегулирование</a:t>
            </a:r>
            <a:r>
              <a:rPr dirty="0"/>
              <a:t> </a:t>
            </a:r>
            <a:r>
              <a:rPr dirty="0" err="1"/>
              <a:t>внутри</a:t>
            </a:r>
            <a:r>
              <a:rPr dirty="0"/>
              <a:t>- </a:t>
            </a:r>
            <a:r>
              <a:rPr dirty="0" err="1"/>
              <a:t>или</a:t>
            </a:r>
            <a:r>
              <a:rPr dirty="0"/>
              <a:t> </a:t>
            </a:r>
            <a:r>
              <a:rPr dirty="0" err="1"/>
              <a:t>межгосударственных</a:t>
            </a:r>
            <a:r>
              <a:rPr dirty="0"/>
              <a:t> </a:t>
            </a:r>
            <a:r>
              <a:rPr dirty="0" err="1"/>
              <a:t>споров</a:t>
            </a:r>
            <a:r>
              <a:rPr dirty="0"/>
              <a:t> и </a:t>
            </a:r>
            <a:r>
              <a:rPr dirty="0" err="1"/>
              <a:t>конфликтов</a:t>
            </a:r>
            <a:r>
              <a:rPr dirty="0"/>
              <a:t>. </a:t>
            </a:r>
            <a:endParaRPr lang="ru-RU" dirty="0"/>
          </a:p>
          <a:p>
            <a:r>
              <a:rPr dirty="0" err="1"/>
              <a:t>Важнейшим</a:t>
            </a:r>
            <a:r>
              <a:rPr dirty="0"/>
              <a:t> </a:t>
            </a:r>
            <a:r>
              <a:rPr dirty="0" err="1"/>
              <a:t>элементом</a:t>
            </a:r>
            <a:r>
              <a:rPr dirty="0"/>
              <a:t> </a:t>
            </a:r>
            <a:r>
              <a:rPr dirty="0" err="1"/>
              <a:t>этой</a:t>
            </a:r>
            <a:r>
              <a:rPr dirty="0"/>
              <a:t> </a:t>
            </a:r>
            <a:r>
              <a:rPr dirty="0" err="1"/>
              <a:t>деятельности</a:t>
            </a:r>
            <a:r>
              <a:rPr dirty="0"/>
              <a:t> </a:t>
            </a:r>
            <a:r>
              <a:rPr dirty="0" err="1"/>
              <a:t>является</a:t>
            </a:r>
            <a:r>
              <a:rPr dirty="0"/>
              <a:t> </a:t>
            </a:r>
            <a:r>
              <a:rPr dirty="0" err="1"/>
              <a:t>вооруженное</a:t>
            </a:r>
            <a:r>
              <a:rPr dirty="0"/>
              <a:t> </a:t>
            </a:r>
            <a:r>
              <a:rPr dirty="0" err="1"/>
              <a:t>насилие</a:t>
            </a:r>
            <a:r>
              <a:rPr dirty="0"/>
              <a:t>, </a:t>
            </a:r>
            <a:r>
              <a:rPr dirty="0" err="1"/>
              <a:t>имманентно</a:t>
            </a:r>
            <a:r>
              <a:rPr dirty="0"/>
              <a:t> </a:t>
            </a:r>
            <a:r>
              <a:rPr dirty="0" err="1"/>
              <a:t>присущее</a:t>
            </a:r>
            <a:r>
              <a:rPr dirty="0"/>
              <a:t> </a:t>
            </a:r>
            <a:r>
              <a:rPr dirty="0" err="1"/>
              <a:t>субъекту</a:t>
            </a:r>
            <a:r>
              <a:rPr dirty="0"/>
              <a:t> </a:t>
            </a:r>
            <a:r>
              <a:rPr dirty="0" err="1"/>
              <a:t>деятельности</a:t>
            </a:r>
            <a:r>
              <a:rPr dirty="0"/>
              <a:t> — </a:t>
            </a:r>
            <a:r>
              <a:rPr lang="ru-RU" dirty="0"/>
              <a:t>вооруженным силам</a:t>
            </a:r>
            <a:r>
              <a:rPr dirty="0"/>
              <a:t>. </a:t>
            </a:r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этого</a:t>
            </a:r>
            <a:r>
              <a:rPr dirty="0"/>
              <a:t> </a:t>
            </a:r>
            <a:r>
              <a:rPr dirty="0" err="1"/>
              <a:t>субъекта</a:t>
            </a:r>
            <a:r>
              <a:rPr dirty="0"/>
              <a:t> </a:t>
            </a:r>
            <a:r>
              <a:rPr dirty="0" err="1"/>
              <a:t>санкционируется</a:t>
            </a:r>
            <a:r>
              <a:rPr dirty="0"/>
              <a:t> </a:t>
            </a:r>
            <a:r>
              <a:rPr dirty="0" err="1"/>
              <a:t>организациями</a:t>
            </a:r>
            <a:r>
              <a:rPr dirty="0"/>
              <a:t>, </a:t>
            </a:r>
            <a:r>
              <a:rPr dirty="0" err="1"/>
              <a:t>осуществляющими</a:t>
            </a:r>
            <a:r>
              <a:rPr dirty="0"/>
              <a:t> </a:t>
            </a:r>
            <a:r>
              <a:rPr dirty="0" err="1"/>
              <a:t>миссии</a:t>
            </a:r>
            <a:r>
              <a:rPr dirty="0"/>
              <a:t> </a:t>
            </a:r>
            <a:r>
              <a:rPr dirty="0" err="1"/>
              <a:t>или</a:t>
            </a:r>
            <a:r>
              <a:rPr dirty="0"/>
              <a:t> </a:t>
            </a:r>
            <a:r>
              <a:rPr dirty="0" err="1"/>
              <a:t>операции</a:t>
            </a:r>
            <a:r>
              <a:rPr dirty="0"/>
              <a:t> (ООН, ОБСЕ, ОАГ, АС, СНГ). </a:t>
            </a:r>
          </a:p>
        </p:txBody>
      </p:sp>
      <p:pic>
        <p:nvPicPr>
          <p:cNvPr id="224" name="image4.png" descr="romba0i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630" y="250723"/>
            <a:ext cx="6682106" cy="297634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Стрелка: вправо 1">
            <a:extLst>
              <a:ext uri="{FF2B5EF4-FFF2-40B4-BE49-F238E27FC236}">
                <a16:creationId xmlns:a16="http://schemas.microsoft.com/office/drawing/2014/main" id="{5D8C8D10-29B9-02AD-B70E-BAA198ED822F}"/>
              </a:ext>
            </a:extLst>
          </p:cNvPr>
          <p:cNvSpPr/>
          <p:nvPr/>
        </p:nvSpPr>
        <p:spPr>
          <a:xfrm>
            <a:off x="8037871" y="6445045"/>
            <a:ext cx="978408" cy="484632"/>
          </a:xfrm>
          <a:prstGeom prst="rightArrow">
            <a:avLst/>
          </a:prstGeom>
          <a:solidFill>
            <a:schemeClr val="accent3">
              <a:lumOff val="44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/>
          </p:cNvSpPr>
          <p:nvPr>
            <p:ph type="body" idx="1"/>
          </p:nvPr>
        </p:nvSpPr>
        <p:spPr>
          <a:xfrm>
            <a:off x="130174" y="250723"/>
            <a:ext cx="4869529" cy="651393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spcBef>
                <a:spcPts val="300"/>
              </a:spcBef>
              <a:buSzTx/>
              <a:buNone/>
              <a:defRPr sz="1600"/>
            </a:pPr>
            <a:r>
              <a:rPr dirty="0" err="1"/>
              <a:t>Наиболее</a:t>
            </a:r>
            <a:r>
              <a:rPr dirty="0"/>
              <a:t> </a:t>
            </a:r>
            <a:r>
              <a:rPr dirty="0" err="1"/>
              <a:t>полно</a:t>
            </a:r>
            <a:r>
              <a:rPr dirty="0"/>
              <a:t> </a:t>
            </a:r>
            <a:r>
              <a:rPr dirty="0" err="1"/>
              <a:t>деятельная</a:t>
            </a:r>
            <a:r>
              <a:rPr dirty="0"/>
              <a:t> </a:t>
            </a:r>
            <a:r>
              <a:rPr dirty="0" err="1"/>
              <a:t>сущность</a:t>
            </a:r>
            <a:r>
              <a:rPr dirty="0"/>
              <a:t> </a:t>
            </a:r>
            <a:r>
              <a:rPr dirty="0" err="1"/>
              <a:t>миротворчества</a:t>
            </a:r>
            <a:r>
              <a:rPr dirty="0"/>
              <a:t> </a:t>
            </a:r>
            <a:r>
              <a:rPr dirty="0" err="1"/>
              <a:t>проявляется</a:t>
            </a:r>
            <a:r>
              <a:rPr dirty="0"/>
              <a:t> в </a:t>
            </a:r>
            <a:r>
              <a:rPr dirty="0" err="1"/>
              <a:t>его</a:t>
            </a:r>
            <a:r>
              <a:rPr dirty="0"/>
              <a:t> </a:t>
            </a:r>
            <a:r>
              <a:rPr b="1" dirty="0" err="1">
                <a:solidFill>
                  <a:schemeClr val="accent6"/>
                </a:solidFill>
              </a:rPr>
              <a:t>функциональной</a:t>
            </a:r>
            <a:r>
              <a:rPr b="1" dirty="0">
                <a:solidFill>
                  <a:schemeClr val="accent6"/>
                </a:solidFill>
              </a:rPr>
              <a:t> </a:t>
            </a:r>
            <a:r>
              <a:rPr b="1" dirty="0" err="1">
                <a:solidFill>
                  <a:schemeClr val="accent6"/>
                </a:solidFill>
              </a:rPr>
              <a:t>структуре</a:t>
            </a:r>
            <a:r>
              <a:rPr dirty="0"/>
              <a:t>. </a:t>
            </a:r>
            <a:r>
              <a:rPr dirty="0" err="1"/>
              <a:t>Здесь</a:t>
            </a:r>
            <a:r>
              <a:rPr dirty="0"/>
              <a:t> </a:t>
            </a:r>
            <a:r>
              <a:rPr dirty="0" err="1"/>
              <a:t>можно</a:t>
            </a:r>
            <a:r>
              <a:rPr dirty="0"/>
              <a:t> </a:t>
            </a:r>
            <a:r>
              <a:rPr dirty="0" err="1"/>
              <a:t>выделить</a:t>
            </a:r>
            <a:r>
              <a:rPr dirty="0"/>
              <a:t> </a:t>
            </a:r>
            <a:r>
              <a:rPr dirty="0" err="1"/>
              <a:t>три</a:t>
            </a:r>
            <a:r>
              <a:rPr dirty="0"/>
              <a:t> </a:t>
            </a:r>
            <a:r>
              <a:rPr dirty="0" err="1"/>
              <a:t>вида</a:t>
            </a:r>
            <a:r>
              <a:rPr dirty="0"/>
              <a:t> </a:t>
            </a:r>
            <a:r>
              <a:rPr dirty="0" err="1"/>
              <a:t>деятельности</a:t>
            </a:r>
            <a:r>
              <a:rPr dirty="0"/>
              <a:t>:</a:t>
            </a:r>
          </a:p>
          <a:p>
            <a:pPr marL="0" indent="0">
              <a:spcBef>
                <a:spcPts val="300"/>
              </a:spcBef>
              <a:buSzTx/>
              <a:buNone/>
              <a:defRPr sz="1600"/>
            </a:pPr>
            <a:r>
              <a:rPr dirty="0"/>
              <a:t>— </a:t>
            </a:r>
            <a:r>
              <a:rPr dirty="0" err="1"/>
              <a:t>нормативно-регулятивную</a:t>
            </a:r>
            <a:r>
              <a:rPr dirty="0"/>
              <a:t>, </a:t>
            </a:r>
            <a:r>
              <a:rPr dirty="0" err="1"/>
              <a:t>заключающуюся</a:t>
            </a:r>
            <a:r>
              <a:rPr dirty="0"/>
              <a:t> в </a:t>
            </a:r>
            <a:r>
              <a:rPr dirty="0" err="1"/>
              <a:t>разработке</a:t>
            </a:r>
            <a:r>
              <a:rPr dirty="0"/>
              <a:t> и </a:t>
            </a:r>
            <a:r>
              <a:rPr dirty="0" err="1"/>
              <a:t>принятии</a:t>
            </a:r>
            <a:r>
              <a:rPr dirty="0"/>
              <a:t> </a:t>
            </a:r>
            <a:r>
              <a:rPr dirty="0" err="1"/>
              <a:t>военно-политических</a:t>
            </a:r>
            <a:r>
              <a:rPr dirty="0"/>
              <a:t> </a:t>
            </a:r>
            <a:r>
              <a:rPr dirty="0" err="1"/>
              <a:t>решений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проведение</a:t>
            </a:r>
            <a:r>
              <a:rPr dirty="0"/>
              <a:t> </a:t>
            </a:r>
            <a:r>
              <a:rPr dirty="0" err="1"/>
              <a:t>той</a:t>
            </a:r>
            <a:r>
              <a:rPr dirty="0"/>
              <a:t> </a:t>
            </a:r>
            <a:r>
              <a:rPr dirty="0" err="1"/>
              <a:t>или</a:t>
            </a:r>
            <a:r>
              <a:rPr dirty="0"/>
              <a:t> </a:t>
            </a:r>
            <a:r>
              <a:rPr dirty="0" err="1"/>
              <a:t>иной</a:t>
            </a:r>
            <a:r>
              <a:rPr dirty="0"/>
              <a:t> </a:t>
            </a:r>
            <a:r>
              <a:rPr dirty="0" err="1"/>
              <a:t>миротворческой</a:t>
            </a:r>
            <a:r>
              <a:rPr dirty="0"/>
              <a:t> </a:t>
            </a:r>
            <a:r>
              <a:rPr dirty="0" err="1"/>
              <a:t>акции</a:t>
            </a:r>
            <a:r>
              <a:rPr dirty="0"/>
              <a:t>;</a:t>
            </a:r>
          </a:p>
          <a:p>
            <a:pPr marL="0" indent="0">
              <a:spcBef>
                <a:spcPts val="300"/>
              </a:spcBef>
              <a:buSzTx/>
              <a:buNone/>
              <a:defRPr sz="1600"/>
            </a:pPr>
            <a:r>
              <a:rPr dirty="0"/>
              <a:t>— </a:t>
            </a:r>
            <a:r>
              <a:rPr dirty="0" err="1"/>
              <a:t>организационно-управленческую</a:t>
            </a:r>
            <a:r>
              <a:rPr dirty="0"/>
              <a:t>, </a:t>
            </a:r>
            <a:r>
              <a:rPr dirty="0" err="1"/>
              <a:t>направленную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практическую</a:t>
            </a:r>
            <a:r>
              <a:rPr dirty="0"/>
              <a:t> </a:t>
            </a:r>
            <a:r>
              <a:rPr dirty="0" err="1"/>
              <a:t>реализацию</a:t>
            </a:r>
            <a:r>
              <a:rPr dirty="0"/>
              <a:t> </a:t>
            </a:r>
            <a:r>
              <a:rPr dirty="0" err="1"/>
              <a:t>мандата</a:t>
            </a:r>
            <a:r>
              <a:rPr dirty="0"/>
              <a:t>, </a:t>
            </a:r>
            <a:r>
              <a:rPr dirty="0" err="1"/>
              <a:t>соглашений</a:t>
            </a:r>
            <a:r>
              <a:rPr dirty="0"/>
              <a:t> и </a:t>
            </a:r>
            <a:r>
              <a:rPr dirty="0" err="1"/>
              <a:t>иных</a:t>
            </a:r>
            <a:r>
              <a:rPr dirty="0"/>
              <a:t> </a:t>
            </a:r>
            <a:r>
              <a:rPr dirty="0" err="1"/>
              <a:t>решений</a:t>
            </a:r>
            <a:r>
              <a:rPr dirty="0"/>
              <a:t> по </a:t>
            </a:r>
            <a:r>
              <a:rPr dirty="0" err="1"/>
              <a:t>урегулированию</a:t>
            </a:r>
            <a:r>
              <a:rPr dirty="0"/>
              <a:t> </a:t>
            </a:r>
            <a:r>
              <a:rPr dirty="0" err="1"/>
              <a:t>конфликта</a:t>
            </a:r>
            <a:r>
              <a:rPr dirty="0"/>
              <a:t>;</a:t>
            </a:r>
          </a:p>
          <a:p>
            <a:pPr marL="0" indent="0">
              <a:spcBef>
                <a:spcPts val="300"/>
              </a:spcBef>
              <a:buSzTx/>
              <a:buNone/>
              <a:defRPr sz="1600"/>
            </a:pPr>
            <a:r>
              <a:rPr dirty="0"/>
              <a:t>— </a:t>
            </a:r>
            <a:r>
              <a:rPr dirty="0" err="1"/>
              <a:t>научно-прогностическую</a:t>
            </a:r>
            <a:r>
              <a:rPr dirty="0"/>
              <a:t>, </a:t>
            </a:r>
            <a:r>
              <a:rPr dirty="0" err="1"/>
              <a:t>связанную</a:t>
            </a:r>
            <a:r>
              <a:rPr dirty="0"/>
              <a:t> с </a:t>
            </a:r>
            <a:r>
              <a:rPr dirty="0" err="1"/>
              <a:t>оценкой</a:t>
            </a:r>
            <a:r>
              <a:rPr dirty="0"/>
              <a:t> </a:t>
            </a:r>
            <a:r>
              <a:rPr dirty="0" err="1"/>
              <a:t>военно-политической</a:t>
            </a:r>
            <a:r>
              <a:rPr dirty="0"/>
              <a:t> </a:t>
            </a:r>
            <a:r>
              <a:rPr dirty="0" err="1"/>
              <a:t>обстановки</a:t>
            </a:r>
            <a:r>
              <a:rPr dirty="0"/>
              <a:t> в </a:t>
            </a:r>
            <a:r>
              <a:rPr dirty="0" err="1"/>
              <a:t>регионе</a:t>
            </a:r>
            <a:r>
              <a:rPr dirty="0"/>
              <a:t> </a:t>
            </a:r>
            <a:r>
              <a:rPr dirty="0" err="1"/>
              <a:t>конфликта</a:t>
            </a:r>
            <a:r>
              <a:rPr dirty="0"/>
              <a:t>, </a:t>
            </a:r>
            <a:r>
              <a:rPr dirty="0" err="1"/>
              <a:t>определением</a:t>
            </a:r>
            <a:r>
              <a:rPr dirty="0"/>
              <a:t> </a:t>
            </a:r>
            <a:r>
              <a:rPr dirty="0" err="1"/>
              <a:t>национально-государственных</a:t>
            </a:r>
            <a:r>
              <a:rPr dirty="0"/>
              <a:t> </a:t>
            </a:r>
            <a:r>
              <a:rPr dirty="0" err="1"/>
              <a:t>интересов</a:t>
            </a:r>
            <a:r>
              <a:rPr dirty="0"/>
              <a:t> </a:t>
            </a:r>
            <a:r>
              <a:rPr dirty="0" err="1"/>
              <a:t>сторон</a:t>
            </a:r>
            <a:r>
              <a:rPr dirty="0"/>
              <a:t>, </a:t>
            </a:r>
            <a:r>
              <a:rPr dirty="0" err="1"/>
              <a:t>анализом</a:t>
            </a:r>
            <a:r>
              <a:rPr dirty="0"/>
              <a:t> </a:t>
            </a:r>
            <a:r>
              <a:rPr dirty="0" err="1"/>
              <a:t>системы</a:t>
            </a:r>
            <a:r>
              <a:rPr dirty="0"/>
              <a:t> </a:t>
            </a:r>
            <a:r>
              <a:rPr dirty="0" err="1"/>
              <a:t>военных</a:t>
            </a:r>
            <a:r>
              <a:rPr dirty="0"/>
              <a:t> </a:t>
            </a:r>
            <a:r>
              <a:rPr dirty="0" err="1"/>
              <a:t>угроз</a:t>
            </a:r>
            <a:r>
              <a:rPr dirty="0"/>
              <a:t>, </a:t>
            </a:r>
            <a:r>
              <a:rPr dirty="0" err="1"/>
              <a:t>определением</a:t>
            </a:r>
            <a:r>
              <a:rPr dirty="0"/>
              <a:t> </a:t>
            </a:r>
            <a:r>
              <a:rPr dirty="0" err="1"/>
              <a:t>целесообразности</a:t>
            </a:r>
            <a:r>
              <a:rPr dirty="0"/>
              <a:t>, </a:t>
            </a:r>
            <a:r>
              <a:rPr dirty="0" err="1"/>
              <a:t>характера</a:t>
            </a:r>
            <a:r>
              <a:rPr dirty="0"/>
              <a:t> и </a:t>
            </a:r>
            <a:r>
              <a:rPr dirty="0" err="1"/>
              <a:t>содержания</a:t>
            </a:r>
            <a:r>
              <a:rPr dirty="0"/>
              <a:t> </a:t>
            </a:r>
            <a:r>
              <a:rPr dirty="0" err="1"/>
              <a:t>миротворческой</a:t>
            </a:r>
            <a:r>
              <a:rPr dirty="0"/>
              <a:t> </a:t>
            </a:r>
            <a:r>
              <a:rPr dirty="0" err="1"/>
              <a:t>операции</a:t>
            </a:r>
            <a:r>
              <a:rPr dirty="0"/>
              <a:t> и </a:t>
            </a:r>
            <a:r>
              <a:rPr dirty="0" err="1"/>
              <a:t>т.д</a:t>
            </a:r>
            <a:r>
              <a:rPr dirty="0"/>
              <a:t>.</a:t>
            </a:r>
          </a:p>
          <a:p>
            <a:pPr marL="0" indent="0">
              <a:spcBef>
                <a:spcPts val="300"/>
              </a:spcBef>
              <a:buSzTx/>
              <a:buNone/>
              <a:defRPr sz="1600"/>
            </a:pPr>
            <a:r>
              <a:rPr b="1" dirty="0" err="1">
                <a:solidFill>
                  <a:schemeClr val="accent6"/>
                </a:solidFill>
              </a:rPr>
              <a:t>Объектом</a:t>
            </a:r>
            <a:r>
              <a:rPr b="1" dirty="0">
                <a:solidFill>
                  <a:schemeClr val="accent6"/>
                </a:solidFill>
              </a:rPr>
              <a:t> </a:t>
            </a:r>
            <a:r>
              <a:rPr b="1" dirty="0" err="1">
                <a:solidFill>
                  <a:schemeClr val="accent6"/>
                </a:solidFill>
              </a:rPr>
              <a:t>этой</a:t>
            </a:r>
            <a:r>
              <a:rPr b="1" dirty="0">
                <a:solidFill>
                  <a:schemeClr val="accent6"/>
                </a:solidFill>
              </a:rPr>
              <a:t> </a:t>
            </a:r>
            <a:r>
              <a:rPr b="1" dirty="0" err="1">
                <a:solidFill>
                  <a:schemeClr val="accent6"/>
                </a:solidFill>
              </a:rPr>
              <a:t>деятельности</a:t>
            </a:r>
            <a:r>
              <a:rPr b="1" dirty="0">
                <a:solidFill>
                  <a:schemeClr val="accent6"/>
                </a:solidFill>
              </a:rPr>
              <a:t> </a:t>
            </a:r>
            <a:r>
              <a:rPr dirty="0" err="1"/>
              <a:t>является</a:t>
            </a:r>
            <a:r>
              <a:rPr dirty="0"/>
              <a:t> </a:t>
            </a:r>
            <a:r>
              <a:rPr dirty="0" err="1"/>
              <a:t>социальный</a:t>
            </a:r>
            <a:r>
              <a:rPr dirty="0"/>
              <a:t> </a:t>
            </a:r>
            <a:r>
              <a:rPr dirty="0" err="1"/>
              <a:t>внутри</a:t>
            </a:r>
            <a:r>
              <a:rPr dirty="0"/>
              <a:t>- </a:t>
            </a:r>
            <a:r>
              <a:rPr dirty="0" err="1"/>
              <a:t>или</a:t>
            </a:r>
            <a:r>
              <a:rPr dirty="0"/>
              <a:t> </a:t>
            </a:r>
            <a:r>
              <a:rPr dirty="0" err="1"/>
              <a:t>межгосударственный</a:t>
            </a:r>
            <a:r>
              <a:rPr dirty="0"/>
              <a:t> </a:t>
            </a:r>
            <a:r>
              <a:rPr dirty="0" err="1"/>
              <a:t>конфликт</a:t>
            </a:r>
            <a:r>
              <a:rPr dirty="0"/>
              <a:t>. </a:t>
            </a:r>
            <a:r>
              <a:rPr dirty="0" err="1"/>
              <a:t>Происходя</a:t>
            </a:r>
            <a:r>
              <a:rPr dirty="0"/>
              <a:t> в </a:t>
            </a:r>
            <a:r>
              <a:rPr dirty="0" err="1"/>
              <a:t>различных</a:t>
            </a:r>
            <a:r>
              <a:rPr dirty="0"/>
              <a:t> </a:t>
            </a:r>
            <a:r>
              <a:rPr dirty="0" err="1"/>
              <a:t>сферах</a:t>
            </a:r>
            <a:r>
              <a:rPr dirty="0"/>
              <a:t> </a:t>
            </a:r>
            <a:r>
              <a:rPr dirty="0" err="1"/>
              <a:t>общества</a:t>
            </a:r>
            <a:r>
              <a:rPr dirty="0"/>
              <a:t>, </a:t>
            </a:r>
            <a:r>
              <a:rPr dirty="0" err="1"/>
              <a:t>конфликт</a:t>
            </a:r>
            <a:r>
              <a:rPr dirty="0"/>
              <a:t> </a:t>
            </a:r>
            <a:r>
              <a:rPr dirty="0" err="1"/>
              <a:t>приобретает</a:t>
            </a:r>
            <a:r>
              <a:rPr dirty="0"/>
              <a:t> </a:t>
            </a:r>
            <a:r>
              <a:rPr dirty="0" err="1"/>
              <a:t>многогранную</a:t>
            </a:r>
            <a:r>
              <a:rPr dirty="0"/>
              <a:t> </a:t>
            </a:r>
            <a:r>
              <a:rPr dirty="0" err="1"/>
              <a:t>политическую</a:t>
            </a:r>
            <a:r>
              <a:rPr dirty="0"/>
              <a:t> </a:t>
            </a:r>
            <a:r>
              <a:rPr dirty="0" err="1"/>
              <a:t>значимость</a:t>
            </a:r>
            <a:r>
              <a:rPr dirty="0"/>
              <a:t>, </a:t>
            </a:r>
            <a:r>
              <a:rPr dirty="0" err="1"/>
              <a:t>особенно</a:t>
            </a:r>
            <a:r>
              <a:rPr dirty="0"/>
              <a:t> </a:t>
            </a:r>
            <a:r>
              <a:rPr dirty="0" err="1"/>
              <a:t>если</a:t>
            </a:r>
            <a:r>
              <a:rPr dirty="0"/>
              <a:t> </a:t>
            </a:r>
            <a:r>
              <a:rPr dirty="0" err="1"/>
              <a:t>он</a:t>
            </a:r>
            <a:r>
              <a:rPr dirty="0"/>
              <a:t> </a:t>
            </a:r>
            <a:r>
              <a:rPr dirty="0" err="1"/>
              <a:t>затрагивает</a:t>
            </a:r>
            <a:r>
              <a:rPr dirty="0"/>
              <a:t> </a:t>
            </a:r>
            <a:r>
              <a:rPr dirty="0" err="1"/>
              <a:t>международные</a:t>
            </a:r>
            <a:r>
              <a:rPr dirty="0"/>
              <a:t>, </a:t>
            </a:r>
            <a:r>
              <a:rPr dirty="0" err="1"/>
              <a:t>классовые</a:t>
            </a:r>
            <a:r>
              <a:rPr dirty="0"/>
              <a:t>, </a:t>
            </a:r>
            <a:r>
              <a:rPr dirty="0" err="1"/>
              <a:t>межнациональные</a:t>
            </a:r>
            <a:r>
              <a:rPr dirty="0"/>
              <a:t>, </a:t>
            </a:r>
            <a:r>
              <a:rPr dirty="0" err="1"/>
              <a:t>религиозные</a:t>
            </a:r>
            <a:r>
              <a:rPr dirty="0"/>
              <a:t> и </a:t>
            </a:r>
            <a:r>
              <a:rPr dirty="0" err="1"/>
              <a:t>иные</a:t>
            </a:r>
            <a:r>
              <a:rPr dirty="0"/>
              <a:t> </a:t>
            </a:r>
            <a:r>
              <a:rPr dirty="0" err="1"/>
              <a:t>отношения</a:t>
            </a:r>
            <a:r>
              <a:rPr dirty="0"/>
              <a:t>. </a:t>
            </a:r>
          </a:p>
        </p:txBody>
      </p:sp>
      <p:pic>
        <p:nvPicPr>
          <p:cNvPr id="2" name="Picture 2" descr="http://cdn1.belfasttelegraph.co.uk/news/northern-ireland/article31528868.ece/7a4b8/ALTERNATES/h342/PANews%20BT_P-bd01f5df-6013-4b2d-9ae3-34048c8ef632_I1.jpg">
            <a:extLst>
              <a:ext uri="{FF2B5EF4-FFF2-40B4-BE49-F238E27FC236}">
                <a16:creationId xmlns:a16="http://schemas.microsoft.com/office/drawing/2014/main" id="{24C7F244-7638-7087-EBE2-327082DAD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702" y="1843548"/>
            <a:ext cx="3860509" cy="324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: вправо 2">
            <a:extLst>
              <a:ext uri="{FF2B5EF4-FFF2-40B4-BE49-F238E27FC236}">
                <a16:creationId xmlns:a16="http://schemas.microsoft.com/office/drawing/2014/main" id="{13C5E64F-3845-01B8-F6DF-C3AC25B0315F}"/>
              </a:ext>
            </a:extLst>
          </p:cNvPr>
          <p:cNvSpPr/>
          <p:nvPr/>
        </p:nvSpPr>
        <p:spPr>
          <a:xfrm>
            <a:off x="7993626" y="6238568"/>
            <a:ext cx="978408" cy="484632"/>
          </a:xfrm>
          <a:prstGeom prst="rightArrow">
            <a:avLst/>
          </a:prstGeom>
          <a:solidFill>
            <a:schemeClr val="accent3">
              <a:lumOff val="44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/>
          </p:cNvSpPr>
          <p:nvPr>
            <p:ph type="body" idx="1"/>
          </p:nvPr>
        </p:nvSpPr>
        <p:spPr>
          <a:xfrm>
            <a:off x="250722" y="117987"/>
            <a:ext cx="5132439" cy="6651114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300"/>
              </a:spcBef>
              <a:defRPr sz="1600"/>
            </a:lvl1pPr>
          </a:lstStyle>
          <a:p>
            <a:pPr marL="0" indent="0">
              <a:buNone/>
            </a:pPr>
            <a:r>
              <a:rPr sz="1800" dirty="0" err="1"/>
              <a:t>Специфика</a:t>
            </a:r>
            <a:r>
              <a:rPr sz="1800" dirty="0"/>
              <a:t> </a:t>
            </a:r>
            <a:r>
              <a:rPr sz="1800" dirty="0" err="1"/>
              <a:t>данного</a:t>
            </a:r>
            <a:r>
              <a:rPr sz="1800" dirty="0"/>
              <a:t> </a:t>
            </a:r>
            <a:r>
              <a:rPr sz="1800" dirty="0" err="1"/>
              <a:t>вида</a:t>
            </a:r>
            <a:r>
              <a:rPr sz="1800" dirty="0"/>
              <a:t> </a:t>
            </a:r>
            <a:r>
              <a:rPr sz="1800" dirty="0" err="1"/>
              <a:t>миротворческой</a:t>
            </a:r>
            <a:r>
              <a:rPr sz="1800" dirty="0"/>
              <a:t> </a:t>
            </a:r>
            <a:r>
              <a:rPr sz="1800" dirty="0" err="1"/>
              <a:t>деятельности</a:t>
            </a:r>
            <a:r>
              <a:rPr sz="1800" dirty="0"/>
              <a:t> </a:t>
            </a:r>
            <a:r>
              <a:rPr sz="1800" dirty="0" err="1"/>
              <a:t>обусловлена</a:t>
            </a:r>
            <a:r>
              <a:rPr sz="1800" dirty="0"/>
              <a:t> </a:t>
            </a:r>
            <a:r>
              <a:rPr sz="1800" dirty="0" err="1"/>
              <a:t>ее</a:t>
            </a:r>
            <a:r>
              <a:rPr sz="1800" dirty="0"/>
              <a:t> </a:t>
            </a:r>
            <a:r>
              <a:rPr sz="1800" b="1" dirty="0" err="1">
                <a:solidFill>
                  <a:schemeClr val="accent6"/>
                </a:solidFill>
              </a:rPr>
              <a:t>субъектом</a:t>
            </a:r>
            <a:r>
              <a:rPr sz="1800" dirty="0"/>
              <a:t>, в </a:t>
            </a:r>
            <a:r>
              <a:rPr sz="1800" dirty="0" err="1"/>
              <a:t>качестве</a:t>
            </a:r>
            <a:r>
              <a:rPr sz="1800" dirty="0"/>
              <a:t> </a:t>
            </a:r>
            <a:r>
              <a:rPr sz="1800" dirty="0" err="1"/>
              <a:t>которого</a:t>
            </a:r>
            <a:r>
              <a:rPr sz="1800" dirty="0"/>
              <a:t> </a:t>
            </a:r>
            <a:r>
              <a:rPr sz="1800" dirty="0" err="1"/>
              <a:t>выступают</a:t>
            </a:r>
            <a:r>
              <a:rPr sz="1800" dirty="0"/>
              <a:t> </a:t>
            </a:r>
            <a:r>
              <a:rPr sz="1800" dirty="0" err="1"/>
              <a:t>контингенты</a:t>
            </a:r>
            <a:r>
              <a:rPr sz="1800" dirty="0"/>
              <a:t> </a:t>
            </a:r>
            <a:r>
              <a:rPr sz="1800" dirty="0" err="1"/>
              <a:t>вооруженных</a:t>
            </a:r>
            <a:r>
              <a:rPr sz="1800" dirty="0"/>
              <a:t> </a:t>
            </a:r>
            <a:r>
              <a:rPr sz="1800" dirty="0" err="1"/>
              <a:t>сил</a:t>
            </a:r>
            <a:r>
              <a:rPr sz="1800" dirty="0"/>
              <a:t>, </a:t>
            </a:r>
            <a:r>
              <a:rPr sz="1800" dirty="0" err="1"/>
              <a:t>объединенные</a:t>
            </a:r>
            <a:r>
              <a:rPr sz="1800" dirty="0"/>
              <a:t> </a:t>
            </a:r>
            <a:r>
              <a:rPr sz="1800" dirty="0" err="1"/>
              <a:t>под</a:t>
            </a:r>
            <a:r>
              <a:rPr sz="1800" dirty="0"/>
              <a:t> </a:t>
            </a:r>
            <a:r>
              <a:rPr sz="1800" dirty="0" err="1"/>
              <a:t>эгидой</a:t>
            </a:r>
            <a:r>
              <a:rPr sz="1800" dirty="0"/>
              <a:t> </a:t>
            </a:r>
            <a:r>
              <a:rPr sz="1800" dirty="0" err="1"/>
              <a:t>международной</a:t>
            </a:r>
            <a:r>
              <a:rPr sz="1800" dirty="0"/>
              <a:t> </a:t>
            </a:r>
            <a:r>
              <a:rPr sz="1800" dirty="0" err="1"/>
              <a:t>или</a:t>
            </a:r>
            <a:r>
              <a:rPr sz="1800" dirty="0"/>
              <a:t> </a:t>
            </a:r>
            <a:r>
              <a:rPr sz="1800" dirty="0" err="1"/>
              <a:t>региональной</a:t>
            </a:r>
            <a:r>
              <a:rPr sz="1800" dirty="0"/>
              <a:t> </a:t>
            </a:r>
            <a:r>
              <a:rPr sz="1800" dirty="0" err="1"/>
              <a:t>организации</a:t>
            </a:r>
            <a:r>
              <a:rPr sz="1800" dirty="0"/>
              <a:t>. </a:t>
            </a:r>
            <a:endParaRPr lang="ru-RU" sz="1800" dirty="0"/>
          </a:p>
          <a:p>
            <a:pPr marL="0" indent="0">
              <a:buNone/>
            </a:pPr>
            <a:r>
              <a:rPr sz="1800" dirty="0" err="1"/>
              <a:t>Вооруженные</a:t>
            </a:r>
            <a:r>
              <a:rPr sz="1800" dirty="0"/>
              <a:t> </a:t>
            </a:r>
            <a:r>
              <a:rPr sz="1800" dirty="0" err="1"/>
              <a:t>силы</a:t>
            </a:r>
            <a:r>
              <a:rPr sz="1800" dirty="0"/>
              <a:t> </a:t>
            </a:r>
            <a:r>
              <a:rPr sz="1800" dirty="0" err="1"/>
              <a:t>коалиции</a:t>
            </a:r>
            <a:r>
              <a:rPr sz="1800" dirty="0"/>
              <a:t> </a:t>
            </a:r>
            <a:r>
              <a:rPr sz="1800" dirty="0" err="1"/>
              <a:t>государств</a:t>
            </a:r>
            <a:r>
              <a:rPr sz="1800" dirty="0"/>
              <a:t> </a:t>
            </a:r>
            <a:r>
              <a:rPr sz="1800" dirty="0" err="1"/>
              <a:t>или</a:t>
            </a:r>
            <a:r>
              <a:rPr sz="1800" dirty="0"/>
              <a:t> </a:t>
            </a:r>
            <a:r>
              <a:rPr sz="1800" dirty="0" err="1"/>
              <a:t>международного</a:t>
            </a:r>
            <a:r>
              <a:rPr sz="1800" dirty="0"/>
              <a:t> </a:t>
            </a:r>
            <a:r>
              <a:rPr sz="1800" dirty="0" err="1"/>
              <a:t>сообщества</a:t>
            </a:r>
            <a:r>
              <a:rPr sz="1800" dirty="0"/>
              <a:t> </a:t>
            </a:r>
            <a:r>
              <a:rPr sz="1800" dirty="0" err="1"/>
              <a:t>становятся</a:t>
            </a:r>
            <a:r>
              <a:rPr sz="1800" dirty="0"/>
              <a:t> </a:t>
            </a:r>
            <a:r>
              <a:rPr sz="1800" dirty="0" err="1"/>
              <a:t>субъектами</a:t>
            </a:r>
            <a:r>
              <a:rPr sz="1800" dirty="0"/>
              <a:t> </a:t>
            </a:r>
            <a:r>
              <a:rPr sz="1800" dirty="0" err="1"/>
              <a:t>миротворчества</a:t>
            </a:r>
            <a:r>
              <a:rPr sz="1800" dirty="0"/>
              <a:t> </a:t>
            </a:r>
            <a:r>
              <a:rPr sz="1800" dirty="0" err="1"/>
              <a:t>не</a:t>
            </a:r>
            <a:r>
              <a:rPr sz="1800" dirty="0"/>
              <a:t> </a:t>
            </a:r>
            <a:r>
              <a:rPr sz="1800" dirty="0" err="1"/>
              <a:t>сами</a:t>
            </a:r>
            <a:r>
              <a:rPr sz="1800" dirty="0"/>
              <a:t> по </a:t>
            </a:r>
            <a:r>
              <a:rPr sz="1800" dirty="0" err="1"/>
              <a:t>себе</a:t>
            </a:r>
            <a:r>
              <a:rPr sz="1800" dirty="0"/>
              <a:t>, а </a:t>
            </a:r>
            <a:r>
              <a:rPr sz="1800" dirty="0" err="1"/>
              <a:t>только</a:t>
            </a:r>
            <a:r>
              <a:rPr sz="1800" dirty="0"/>
              <a:t> </a:t>
            </a:r>
            <a:r>
              <a:rPr sz="1800" dirty="0" err="1"/>
              <a:t>после</a:t>
            </a:r>
            <a:r>
              <a:rPr sz="1800" dirty="0"/>
              <a:t> </a:t>
            </a:r>
            <a:r>
              <a:rPr sz="1800" dirty="0" err="1"/>
              <a:t>включения</a:t>
            </a:r>
            <a:r>
              <a:rPr sz="1800" dirty="0"/>
              <a:t> в </a:t>
            </a:r>
            <a:r>
              <a:rPr sz="1800" dirty="0" err="1"/>
              <a:t>политический</a:t>
            </a:r>
            <a:r>
              <a:rPr sz="1800" dirty="0"/>
              <a:t> </a:t>
            </a:r>
            <a:r>
              <a:rPr sz="1800" dirty="0" err="1"/>
              <a:t>ход</a:t>
            </a:r>
            <a:r>
              <a:rPr sz="1800" dirty="0"/>
              <a:t> </a:t>
            </a:r>
            <a:r>
              <a:rPr sz="1800" dirty="0" err="1"/>
              <a:t>миротворческого</a:t>
            </a:r>
            <a:r>
              <a:rPr sz="1800" dirty="0"/>
              <a:t> </a:t>
            </a:r>
            <a:r>
              <a:rPr sz="1800" dirty="0" err="1"/>
              <a:t>процесса</a:t>
            </a:r>
            <a:r>
              <a:rPr sz="1800" dirty="0"/>
              <a:t>. </a:t>
            </a:r>
            <a:endParaRPr lang="ru-RU" sz="1800" dirty="0"/>
          </a:p>
          <a:p>
            <a:pPr marL="0" indent="0">
              <a:buNone/>
            </a:pPr>
            <a:r>
              <a:rPr sz="1800" dirty="0" err="1"/>
              <a:t>Это</a:t>
            </a:r>
            <a:r>
              <a:rPr sz="1800" dirty="0"/>
              <a:t> </a:t>
            </a:r>
            <a:r>
              <a:rPr sz="1800" dirty="0" err="1"/>
              <a:t>объясняется</a:t>
            </a:r>
            <a:r>
              <a:rPr sz="1800" dirty="0"/>
              <a:t> </a:t>
            </a:r>
            <a:r>
              <a:rPr sz="1800" dirty="0" err="1"/>
              <a:t>тем</a:t>
            </a:r>
            <a:r>
              <a:rPr sz="1800" dirty="0"/>
              <a:t>, </a:t>
            </a:r>
            <a:r>
              <a:rPr sz="1800" dirty="0" err="1"/>
              <a:t>что</a:t>
            </a:r>
            <a:r>
              <a:rPr sz="1800" dirty="0"/>
              <a:t> </a:t>
            </a:r>
            <a:r>
              <a:rPr sz="1800" dirty="0" err="1"/>
              <a:t>армия</a:t>
            </a:r>
            <a:r>
              <a:rPr sz="1800" dirty="0"/>
              <a:t> </a:t>
            </a:r>
            <a:r>
              <a:rPr sz="1800" dirty="0" err="1"/>
              <a:t>тесно</a:t>
            </a:r>
            <a:r>
              <a:rPr sz="1800" dirty="0"/>
              <a:t> </a:t>
            </a:r>
            <a:r>
              <a:rPr sz="1800" dirty="0" err="1"/>
              <a:t>связана</a:t>
            </a:r>
            <a:r>
              <a:rPr sz="1800" dirty="0"/>
              <a:t> </a:t>
            </a:r>
            <a:r>
              <a:rPr sz="1800" dirty="0" err="1"/>
              <a:t>со</a:t>
            </a:r>
            <a:r>
              <a:rPr sz="1800" dirty="0"/>
              <a:t> </a:t>
            </a:r>
            <a:r>
              <a:rPr sz="1800" dirty="0" err="1"/>
              <a:t>всей</a:t>
            </a:r>
            <a:r>
              <a:rPr sz="1800" dirty="0"/>
              <a:t> </a:t>
            </a:r>
            <a:r>
              <a:rPr sz="1800" dirty="0" err="1"/>
              <a:t>системой</a:t>
            </a:r>
            <a:r>
              <a:rPr sz="1800" dirty="0"/>
              <a:t> </a:t>
            </a:r>
            <a:r>
              <a:rPr sz="1800" dirty="0" err="1"/>
              <a:t>внутригосударственных</a:t>
            </a:r>
            <a:r>
              <a:rPr sz="1800" dirty="0"/>
              <a:t> и </a:t>
            </a:r>
            <a:r>
              <a:rPr sz="1800" dirty="0" err="1"/>
              <a:t>межгосударственных</a:t>
            </a:r>
            <a:r>
              <a:rPr sz="1800" dirty="0"/>
              <a:t> </a:t>
            </a:r>
            <a:r>
              <a:rPr sz="1800" dirty="0" err="1"/>
              <a:t>политических</a:t>
            </a:r>
            <a:r>
              <a:rPr sz="1800" dirty="0"/>
              <a:t> </a:t>
            </a:r>
            <a:r>
              <a:rPr sz="1800" dirty="0" err="1"/>
              <a:t>отношений</a:t>
            </a:r>
            <a:r>
              <a:rPr sz="1800" dirty="0"/>
              <a:t>. </a:t>
            </a:r>
            <a:r>
              <a:rPr sz="1800" dirty="0" err="1"/>
              <a:t>Именно</a:t>
            </a:r>
            <a:r>
              <a:rPr sz="1800" dirty="0"/>
              <a:t> </a:t>
            </a:r>
            <a:r>
              <a:rPr sz="1800" dirty="0" err="1"/>
              <a:t>это</a:t>
            </a:r>
            <a:r>
              <a:rPr sz="1800" dirty="0"/>
              <a:t> </a:t>
            </a:r>
            <a:r>
              <a:rPr sz="1800" dirty="0" err="1"/>
              <a:t>позволяет</a:t>
            </a:r>
            <a:r>
              <a:rPr sz="1800" dirty="0"/>
              <a:t> </a:t>
            </a:r>
            <a:r>
              <a:rPr sz="1800" dirty="0" err="1"/>
              <a:t>при</a:t>
            </a:r>
            <a:r>
              <a:rPr sz="1800" dirty="0"/>
              <a:t> </a:t>
            </a:r>
            <a:r>
              <a:rPr sz="1800" dirty="0" err="1"/>
              <a:t>нарушении</a:t>
            </a:r>
            <a:r>
              <a:rPr sz="1800" dirty="0"/>
              <a:t> </a:t>
            </a:r>
            <a:r>
              <a:rPr sz="1800" dirty="0" err="1"/>
              <a:t>социально-политической</a:t>
            </a:r>
            <a:r>
              <a:rPr sz="1800" dirty="0"/>
              <a:t> </a:t>
            </a:r>
            <a:r>
              <a:rPr sz="1800" dirty="0" err="1"/>
              <a:t>стабильности</a:t>
            </a:r>
            <a:r>
              <a:rPr sz="1800" dirty="0"/>
              <a:t> и </a:t>
            </a:r>
            <a:r>
              <a:rPr sz="1800" dirty="0" err="1"/>
              <a:t>формировании</a:t>
            </a:r>
            <a:r>
              <a:rPr sz="1800" dirty="0"/>
              <a:t> </a:t>
            </a:r>
            <a:r>
              <a:rPr sz="1800" dirty="0" err="1"/>
              <a:t>конфликтной</a:t>
            </a:r>
            <a:r>
              <a:rPr sz="1800" dirty="0"/>
              <a:t> </a:t>
            </a:r>
            <a:r>
              <a:rPr sz="1800" dirty="0" err="1"/>
              <a:t>ситуации</a:t>
            </a:r>
            <a:r>
              <a:rPr sz="1800" dirty="0"/>
              <a:t> </a:t>
            </a:r>
            <a:r>
              <a:rPr sz="1800" dirty="0" err="1"/>
              <a:t>опереться</a:t>
            </a:r>
            <a:r>
              <a:rPr sz="1800" dirty="0"/>
              <a:t> </a:t>
            </a:r>
            <a:r>
              <a:rPr sz="1800" dirty="0" err="1"/>
              <a:t>государству</a:t>
            </a:r>
            <a:r>
              <a:rPr sz="1800" dirty="0"/>
              <a:t>, </a:t>
            </a:r>
            <a:r>
              <a:rPr sz="1800" dirty="0" err="1"/>
              <a:t>международным</a:t>
            </a:r>
            <a:r>
              <a:rPr sz="1800" dirty="0"/>
              <a:t> </a:t>
            </a:r>
            <a:r>
              <a:rPr sz="1800" dirty="0" err="1"/>
              <a:t>организациям</a:t>
            </a:r>
            <a:r>
              <a:rPr sz="1800" dirty="0"/>
              <a:t> </a:t>
            </a:r>
            <a:r>
              <a:rPr sz="1800" dirty="0" err="1"/>
              <a:t>на</a:t>
            </a:r>
            <a:r>
              <a:rPr sz="1800" dirty="0"/>
              <a:t> </a:t>
            </a:r>
            <a:r>
              <a:rPr sz="1800" dirty="0" err="1"/>
              <a:t>вооруженные</a:t>
            </a:r>
            <a:r>
              <a:rPr sz="1800" dirty="0"/>
              <a:t> </a:t>
            </a:r>
            <a:r>
              <a:rPr sz="1800" dirty="0" err="1"/>
              <a:t>силы</a:t>
            </a:r>
            <a:r>
              <a:rPr sz="1800" dirty="0"/>
              <a:t> в </a:t>
            </a:r>
            <a:r>
              <a:rPr sz="1800" dirty="0" err="1"/>
              <a:t>целях</a:t>
            </a:r>
            <a:r>
              <a:rPr sz="1800" dirty="0"/>
              <a:t> </a:t>
            </a:r>
            <a:r>
              <a:rPr sz="1800" dirty="0" err="1"/>
              <a:t>изменения</a:t>
            </a:r>
            <a:r>
              <a:rPr sz="1800" dirty="0"/>
              <a:t> </a:t>
            </a:r>
            <a:r>
              <a:rPr sz="1800" dirty="0" err="1"/>
              <a:t>политической</a:t>
            </a:r>
            <a:r>
              <a:rPr sz="1800" dirty="0"/>
              <a:t> </a:t>
            </a:r>
            <a:r>
              <a:rPr sz="1800" dirty="0" err="1"/>
              <a:t>обстановки</a:t>
            </a:r>
            <a:r>
              <a:rPr sz="1800" dirty="0"/>
              <a:t> в </a:t>
            </a:r>
            <a:r>
              <a:rPr sz="1800" dirty="0" err="1"/>
              <a:t>обществе</a:t>
            </a:r>
            <a:r>
              <a:rPr sz="1800" dirty="0"/>
              <a:t> </a:t>
            </a:r>
            <a:r>
              <a:rPr sz="1800" dirty="0" err="1"/>
              <a:t>или</a:t>
            </a:r>
            <a:r>
              <a:rPr sz="1800" dirty="0"/>
              <a:t> </a:t>
            </a:r>
            <a:r>
              <a:rPr sz="1800" dirty="0" err="1"/>
              <a:t>регионе</a:t>
            </a:r>
            <a:r>
              <a:rPr sz="1800" dirty="0"/>
              <a:t>. </a:t>
            </a:r>
          </a:p>
        </p:txBody>
      </p:sp>
      <p:pic>
        <p:nvPicPr>
          <p:cNvPr id="231" name="image5.png" descr="wipjq7y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0426" y="2085975"/>
            <a:ext cx="3778003" cy="2574515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id="{66BDFD23-3F0A-28B5-25D5-B7CF5FBAB35E}"/>
              </a:ext>
            </a:extLst>
          </p:cNvPr>
          <p:cNvSpPr/>
          <p:nvPr/>
        </p:nvSpPr>
        <p:spPr>
          <a:xfrm>
            <a:off x="7669161" y="6238568"/>
            <a:ext cx="1224117" cy="484632"/>
          </a:xfrm>
          <a:prstGeom prst="rightArrow">
            <a:avLst/>
          </a:prstGeom>
          <a:solidFill>
            <a:schemeClr val="accent3">
              <a:lumOff val="44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/>
          </p:cNvSpPr>
          <p:nvPr>
            <p:ph type="body" idx="1"/>
          </p:nvPr>
        </p:nvSpPr>
        <p:spPr>
          <a:xfrm>
            <a:off x="4277032" y="221226"/>
            <a:ext cx="4747589" cy="654850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400"/>
              </a:spcBef>
              <a:defRPr sz="1800"/>
            </a:lvl1pPr>
          </a:lstStyle>
          <a:p>
            <a:pPr marL="0" indent="0">
              <a:buNone/>
            </a:pPr>
            <a:r>
              <a:rPr sz="2000" dirty="0" err="1"/>
              <a:t>Помимо</a:t>
            </a:r>
            <a:r>
              <a:rPr sz="2000" dirty="0"/>
              <a:t> </a:t>
            </a:r>
            <a:r>
              <a:rPr sz="2000" dirty="0" err="1"/>
              <a:t>данного</a:t>
            </a:r>
            <a:r>
              <a:rPr sz="2000" dirty="0"/>
              <a:t> </a:t>
            </a:r>
            <a:r>
              <a:rPr sz="2000" dirty="0" err="1"/>
              <a:t>социального</a:t>
            </a:r>
            <a:r>
              <a:rPr sz="2000" dirty="0"/>
              <a:t> </a:t>
            </a:r>
            <a:r>
              <a:rPr sz="2000" dirty="0" err="1"/>
              <a:t>института</a:t>
            </a:r>
            <a:r>
              <a:rPr sz="2000" dirty="0"/>
              <a:t> </a:t>
            </a:r>
            <a:r>
              <a:rPr sz="2000" b="1" dirty="0" err="1">
                <a:solidFill>
                  <a:schemeClr val="accent6"/>
                </a:solidFill>
              </a:rPr>
              <a:t>субъектами</a:t>
            </a:r>
            <a:r>
              <a:rPr sz="2000" b="1" dirty="0">
                <a:solidFill>
                  <a:schemeClr val="accent6"/>
                </a:solidFill>
              </a:rPr>
              <a:t> </a:t>
            </a:r>
            <a:r>
              <a:rPr sz="2000" b="1" dirty="0" err="1">
                <a:solidFill>
                  <a:schemeClr val="accent6"/>
                </a:solidFill>
              </a:rPr>
              <a:t>миротворчества</a:t>
            </a:r>
            <a:r>
              <a:rPr sz="2000" dirty="0"/>
              <a:t> </a:t>
            </a:r>
            <a:r>
              <a:rPr sz="2000" dirty="0" err="1"/>
              <a:t>выступают</a:t>
            </a:r>
            <a:r>
              <a:rPr sz="2000" dirty="0"/>
              <a:t> и </a:t>
            </a:r>
            <a:r>
              <a:rPr sz="2000" dirty="0" err="1"/>
              <a:t>межгосударственные</a:t>
            </a:r>
            <a:r>
              <a:rPr sz="2000" dirty="0"/>
              <a:t> </a:t>
            </a:r>
            <a:r>
              <a:rPr sz="2000" dirty="0" err="1"/>
              <a:t>институты</a:t>
            </a:r>
            <a:r>
              <a:rPr sz="2000" dirty="0"/>
              <a:t>, </a:t>
            </a:r>
            <a:r>
              <a:rPr sz="2000" dirty="0" err="1"/>
              <a:t>непосредственно</a:t>
            </a:r>
            <a:r>
              <a:rPr sz="2000" dirty="0"/>
              <a:t> </a:t>
            </a:r>
            <a:r>
              <a:rPr sz="2000" dirty="0" err="1"/>
              <a:t>участвующие</a:t>
            </a:r>
            <a:r>
              <a:rPr sz="2000" dirty="0"/>
              <a:t> в </a:t>
            </a:r>
            <a:r>
              <a:rPr sz="2000" dirty="0" err="1"/>
              <a:t>разработке</a:t>
            </a:r>
            <a:r>
              <a:rPr sz="2000" dirty="0"/>
              <a:t> и </a:t>
            </a:r>
            <a:r>
              <a:rPr sz="2000" dirty="0" err="1"/>
              <a:t>политическом</a:t>
            </a:r>
            <a:r>
              <a:rPr sz="2000" dirty="0"/>
              <a:t> </a:t>
            </a:r>
            <a:r>
              <a:rPr sz="2000" dirty="0" err="1"/>
              <a:t>контроле</a:t>
            </a:r>
            <a:r>
              <a:rPr sz="2000" dirty="0"/>
              <a:t> </a:t>
            </a:r>
            <a:r>
              <a:rPr sz="2000" dirty="0" err="1"/>
              <a:t>над</a:t>
            </a:r>
            <a:r>
              <a:rPr sz="2000" dirty="0"/>
              <a:t> </a:t>
            </a:r>
            <a:r>
              <a:rPr sz="2000" dirty="0" err="1"/>
              <a:t>ходом</a:t>
            </a:r>
            <a:r>
              <a:rPr sz="2000" dirty="0"/>
              <a:t> </a:t>
            </a:r>
            <a:r>
              <a:rPr sz="2000" dirty="0" err="1"/>
              <a:t>миротворческой</a:t>
            </a:r>
            <a:r>
              <a:rPr sz="2000" dirty="0"/>
              <a:t> </a:t>
            </a:r>
            <a:r>
              <a:rPr sz="2000" dirty="0" err="1"/>
              <a:t>акции</a:t>
            </a:r>
            <a:r>
              <a:rPr sz="2000" dirty="0"/>
              <a:t>. </a:t>
            </a:r>
            <a:r>
              <a:rPr sz="2000" dirty="0" err="1"/>
              <a:t>Институциональными</a:t>
            </a:r>
            <a:r>
              <a:rPr sz="2000" dirty="0"/>
              <a:t> </a:t>
            </a:r>
            <a:r>
              <a:rPr sz="2000" dirty="0" err="1"/>
              <a:t>субъектами</a:t>
            </a:r>
            <a:r>
              <a:rPr sz="2000" dirty="0"/>
              <a:t> </a:t>
            </a:r>
            <a:r>
              <a:rPr sz="2000" dirty="0" err="1"/>
              <a:t>являются</a:t>
            </a:r>
            <a:r>
              <a:rPr sz="2000" dirty="0"/>
              <a:t> </a:t>
            </a:r>
            <a:r>
              <a:rPr sz="2000" dirty="0" err="1"/>
              <a:t>как</a:t>
            </a:r>
            <a:r>
              <a:rPr sz="2000" dirty="0"/>
              <a:t> </a:t>
            </a:r>
            <a:r>
              <a:rPr sz="2000" dirty="0" err="1"/>
              <a:t>специально</a:t>
            </a:r>
            <a:r>
              <a:rPr sz="2000" dirty="0"/>
              <a:t> </a:t>
            </a:r>
            <a:r>
              <a:rPr sz="2000" dirty="0" err="1"/>
              <a:t>создаваемые</a:t>
            </a:r>
            <a:r>
              <a:rPr sz="2000" dirty="0"/>
              <a:t> </a:t>
            </a:r>
            <a:r>
              <a:rPr sz="2000" dirty="0" err="1"/>
              <a:t>органы</a:t>
            </a:r>
            <a:r>
              <a:rPr sz="2000" dirty="0"/>
              <a:t> и </a:t>
            </a:r>
            <a:r>
              <a:rPr sz="2000" dirty="0" err="1"/>
              <a:t>организации</a:t>
            </a:r>
            <a:r>
              <a:rPr sz="2000" dirty="0"/>
              <a:t>, </a:t>
            </a:r>
            <a:r>
              <a:rPr sz="2000" dirty="0" err="1"/>
              <a:t>всевозможные</a:t>
            </a:r>
            <a:r>
              <a:rPr sz="2000" dirty="0"/>
              <a:t> </a:t>
            </a:r>
            <a:r>
              <a:rPr sz="2000" dirty="0" err="1"/>
              <a:t>информационно-аналитические</a:t>
            </a:r>
            <a:r>
              <a:rPr sz="2000" dirty="0"/>
              <a:t> </a:t>
            </a:r>
            <a:r>
              <a:rPr sz="2000" dirty="0" err="1"/>
              <a:t>центры</a:t>
            </a:r>
            <a:r>
              <a:rPr sz="2000" dirty="0"/>
              <a:t> и т.</a:t>
            </a:r>
            <a:r>
              <a:rPr lang="ru-RU" sz="2000" dirty="0"/>
              <a:t> </a:t>
            </a:r>
            <a:r>
              <a:rPr sz="2000" dirty="0"/>
              <a:t>д., по </a:t>
            </a:r>
            <a:r>
              <a:rPr sz="2000" dirty="0" err="1"/>
              <a:t>своей</a:t>
            </a:r>
            <a:r>
              <a:rPr sz="2000" dirty="0"/>
              <a:t> </a:t>
            </a:r>
            <a:r>
              <a:rPr sz="2000" dirty="0" err="1"/>
              <a:t>деятельности</a:t>
            </a:r>
            <a:r>
              <a:rPr sz="2000" dirty="0"/>
              <a:t> </a:t>
            </a:r>
            <a:r>
              <a:rPr sz="2000" dirty="0" err="1"/>
              <a:t>связанные</a:t>
            </a:r>
            <a:r>
              <a:rPr sz="2000" dirty="0"/>
              <a:t> с </a:t>
            </a:r>
            <a:r>
              <a:rPr sz="2000" dirty="0" err="1"/>
              <a:t>выполнением</a:t>
            </a:r>
            <a:r>
              <a:rPr sz="2000" dirty="0"/>
              <a:t> </a:t>
            </a:r>
            <a:r>
              <a:rPr sz="2000" dirty="0" err="1"/>
              <a:t>различных</a:t>
            </a:r>
            <a:r>
              <a:rPr sz="2000" dirty="0"/>
              <a:t> </a:t>
            </a:r>
            <a:r>
              <a:rPr sz="2000" dirty="0" err="1"/>
              <a:t>миротворческих</a:t>
            </a:r>
            <a:r>
              <a:rPr sz="2000" dirty="0"/>
              <a:t> </a:t>
            </a:r>
            <a:r>
              <a:rPr sz="2000" dirty="0" err="1"/>
              <a:t>функций</a:t>
            </a:r>
            <a:r>
              <a:rPr sz="2000" dirty="0"/>
              <a:t>, </a:t>
            </a:r>
            <a:r>
              <a:rPr sz="2000" dirty="0" err="1"/>
              <a:t>так</a:t>
            </a:r>
            <a:r>
              <a:rPr sz="2000" dirty="0"/>
              <a:t> и </a:t>
            </a:r>
            <a:r>
              <a:rPr sz="2000" dirty="0" err="1"/>
              <a:t>создаваемые</a:t>
            </a:r>
            <a:r>
              <a:rPr sz="2000" dirty="0"/>
              <a:t> </a:t>
            </a:r>
            <a:r>
              <a:rPr sz="2000" dirty="0" err="1"/>
              <a:t>для</a:t>
            </a:r>
            <a:r>
              <a:rPr sz="2000" dirty="0"/>
              <a:t> </a:t>
            </a:r>
            <a:r>
              <a:rPr sz="2000" dirty="0" err="1"/>
              <a:t>этой</a:t>
            </a:r>
            <a:r>
              <a:rPr sz="2000" dirty="0"/>
              <a:t> </a:t>
            </a:r>
            <a:r>
              <a:rPr sz="2000" dirty="0" err="1"/>
              <a:t>цели</a:t>
            </a:r>
            <a:r>
              <a:rPr sz="2000" dirty="0"/>
              <a:t> </a:t>
            </a:r>
            <a:r>
              <a:rPr sz="2000" dirty="0" err="1"/>
              <a:t>структуры</a:t>
            </a:r>
            <a:r>
              <a:rPr sz="2000" dirty="0"/>
              <a:t>, </a:t>
            </a:r>
            <a:r>
              <a:rPr sz="2000" dirty="0" err="1"/>
              <a:t>например</a:t>
            </a:r>
            <a:r>
              <a:rPr sz="2000" dirty="0"/>
              <a:t> </a:t>
            </a:r>
            <a:r>
              <a:rPr sz="2000" dirty="0" err="1"/>
              <a:t>миссии</a:t>
            </a:r>
            <a:r>
              <a:rPr sz="2000" dirty="0"/>
              <a:t> </a:t>
            </a:r>
            <a:r>
              <a:rPr sz="2000" dirty="0" err="1"/>
              <a:t>военных</a:t>
            </a:r>
            <a:r>
              <a:rPr sz="2000" dirty="0"/>
              <a:t> </a:t>
            </a:r>
            <a:r>
              <a:rPr sz="2000" dirty="0" err="1"/>
              <a:t>наблюдателей</a:t>
            </a:r>
            <a:r>
              <a:rPr sz="2000" dirty="0"/>
              <a:t>, </a:t>
            </a:r>
            <a:r>
              <a:rPr sz="2000" dirty="0" err="1"/>
              <a:t>управленческие</a:t>
            </a:r>
            <a:r>
              <a:rPr sz="2000" dirty="0"/>
              <a:t> </a:t>
            </a:r>
            <a:r>
              <a:rPr sz="2000" dirty="0" err="1"/>
              <a:t>органы</a:t>
            </a:r>
            <a:r>
              <a:rPr sz="2000" dirty="0"/>
              <a:t> </a:t>
            </a:r>
            <a:r>
              <a:rPr sz="2000" dirty="0" err="1"/>
              <a:t>воинских</a:t>
            </a:r>
            <a:r>
              <a:rPr sz="2000" dirty="0"/>
              <a:t> </a:t>
            </a:r>
            <a:r>
              <a:rPr sz="2000" dirty="0" err="1"/>
              <a:t>контингентов</a:t>
            </a:r>
            <a:r>
              <a:rPr lang="ru-RU" sz="2000" dirty="0"/>
              <a:t> и </a:t>
            </a:r>
            <a:r>
              <a:rPr lang="ru-RU" sz="2000" dirty="0" err="1"/>
              <a:t>пр</a:t>
            </a:r>
            <a:r>
              <a:rPr sz="2000" dirty="0"/>
              <a:t>. </a:t>
            </a:r>
          </a:p>
        </p:txBody>
      </p:sp>
      <p:pic>
        <p:nvPicPr>
          <p:cNvPr id="235" name="image6.png" descr="yl4kjbu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" y="2279014"/>
            <a:ext cx="4185593" cy="248793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Стрелка: вправо 1">
            <a:extLst>
              <a:ext uri="{FF2B5EF4-FFF2-40B4-BE49-F238E27FC236}">
                <a16:creationId xmlns:a16="http://schemas.microsoft.com/office/drawing/2014/main" id="{D827489B-6E22-8E56-4641-6C6D9C811B8F}"/>
              </a:ext>
            </a:extLst>
          </p:cNvPr>
          <p:cNvSpPr/>
          <p:nvPr/>
        </p:nvSpPr>
        <p:spPr>
          <a:xfrm>
            <a:off x="8008374" y="6415548"/>
            <a:ext cx="978408" cy="484632"/>
          </a:xfrm>
          <a:prstGeom prst="rightArrow">
            <a:avLst/>
          </a:prstGeom>
          <a:solidFill>
            <a:schemeClr val="accent3">
              <a:lumOff val="44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>
            <a:spLocks noGrp="1"/>
          </p:cNvSpPr>
          <p:nvPr>
            <p:ph type="body" sz="half" idx="1"/>
          </p:nvPr>
        </p:nvSpPr>
        <p:spPr>
          <a:xfrm>
            <a:off x="88900" y="5106670"/>
            <a:ext cx="8935720" cy="168465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400"/>
              </a:spcBef>
              <a:buNone/>
              <a:defRPr sz="2000"/>
            </a:pPr>
            <a:r>
              <a:rPr sz="2400" dirty="0" err="1"/>
              <a:t>Особенности</a:t>
            </a:r>
            <a:r>
              <a:rPr sz="2400" dirty="0"/>
              <a:t> </a:t>
            </a:r>
            <a:r>
              <a:rPr sz="2400" dirty="0" err="1"/>
              <a:t>объекта</a:t>
            </a:r>
            <a:r>
              <a:rPr sz="2400" dirty="0"/>
              <a:t> и </a:t>
            </a:r>
            <a:r>
              <a:rPr sz="2400" dirty="0" err="1"/>
              <a:t>субъекта</a:t>
            </a:r>
            <a:r>
              <a:rPr sz="2400" dirty="0"/>
              <a:t> </a:t>
            </a:r>
            <a:r>
              <a:rPr sz="2400" dirty="0" err="1"/>
              <a:t>миротворчества</a:t>
            </a:r>
            <a:r>
              <a:rPr lang="ru-RU" sz="2400" dirty="0"/>
              <a:t> </a:t>
            </a:r>
            <a:r>
              <a:rPr sz="2400" dirty="0" err="1"/>
              <a:t>накладывают</a:t>
            </a:r>
            <a:r>
              <a:rPr sz="2400" dirty="0"/>
              <a:t> </a:t>
            </a:r>
            <a:r>
              <a:rPr sz="2400" dirty="0" err="1"/>
              <a:t>специфичный</a:t>
            </a:r>
            <a:r>
              <a:rPr sz="2400" dirty="0"/>
              <a:t> </a:t>
            </a:r>
            <a:r>
              <a:rPr sz="2400" dirty="0" err="1"/>
              <a:t>отпечаток</a:t>
            </a:r>
            <a:r>
              <a:rPr sz="2400" dirty="0"/>
              <a:t> и </a:t>
            </a:r>
            <a:r>
              <a:rPr sz="2400" dirty="0" err="1"/>
              <a:t>на</a:t>
            </a:r>
            <a:r>
              <a:rPr sz="2400" dirty="0"/>
              <a:t> </a:t>
            </a:r>
            <a:r>
              <a:rPr sz="2400" dirty="0" err="1"/>
              <a:t>характер</a:t>
            </a:r>
            <a:r>
              <a:rPr sz="2400" dirty="0"/>
              <a:t> </a:t>
            </a:r>
            <a:r>
              <a:rPr sz="2400" dirty="0" err="1"/>
              <a:t>этой</a:t>
            </a:r>
            <a:r>
              <a:rPr sz="2400" dirty="0"/>
              <a:t> </a:t>
            </a:r>
            <a:r>
              <a:rPr sz="2400" dirty="0" err="1"/>
              <a:t>деятельности</a:t>
            </a:r>
            <a:r>
              <a:rPr sz="2400" dirty="0"/>
              <a:t>, </a:t>
            </a:r>
            <a:r>
              <a:rPr sz="2400" dirty="0" err="1"/>
              <a:t>которая</a:t>
            </a:r>
            <a:r>
              <a:rPr sz="2400" dirty="0"/>
              <a:t> </a:t>
            </a:r>
            <a:r>
              <a:rPr sz="2400" dirty="0" err="1"/>
              <a:t>одновременно</a:t>
            </a:r>
            <a:r>
              <a:rPr sz="2400" dirty="0"/>
              <a:t> </a:t>
            </a:r>
            <a:r>
              <a:rPr sz="2400" dirty="0" err="1"/>
              <a:t>носит</a:t>
            </a:r>
            <a:r>
              <a:rPr sz="2400" dirty="0"/>
              <a:t> </a:t>
            </a:r>
            <a:r>
              <a:rPr sz="2400" dirty="0" err="1"/>
              <a:t>военный</a:t>
            </a:r>
            <a:r>
              <a:rPr sz="2400" dirty="0"/>
              <a:t> и </a:t>
            </a:r>
            <a:r>
              <a:rPr sz="2400" dirty="0" err="1"/>
              <a:t>политический</a:t>
            </a:r>
            <a:r>
              <a:rPr sz="2400" dirty="0"/>
              <a:t> </a:t>
            </a:r>
            <a:r>
              <a:rPr sz="2400" dirty="0" err="1"/>
              <a:t>характер</a:t>
            </a:r>
            <a:r>
              <a:rPr sz="2400" dirty="0"/>
              <a:t>.</a:t>
            </a:r>
          </a:p>
        </p:txBody>
      </p:sp>
      <p:pic>
        <p:nvPicPr>
          <p:cNvPr id="239" name="image7.png" descr="9998r15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635" y="588009"/>
            <a:ext cx="4597401" cy="43376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79039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457200">
              <a:defRPr sz="2200"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rPr sz="2400" b="1" dirty="0" err="1">
                <a:solidFill>
                  <a:schemeClr val="accent6"/>
                </a:solidFill>
              </a:rPr>
              <a:t>Основные</a:t>
            </a:r>
            <a:r>
              <a:rPr sz="2400" b="1" dirty="0">
                <a:solidFill>
                  <a:schemeClr val="accent6"/>
                </a:solidFill>
              </a:rPr>
              <a:t> </a:t>
            </a:r>
            <a:r>
              <a:rPr sz="2400" b="1" dirty="0" err="1">
                <a:solidFill>
                  <a:schemeClr val="accent6"/>
                </a:solidFill>
              </a:rPr>
              <a:t>подходы</a:t>
            </a:r>
            <a:r>
              <a:rPr sz="2400" b="1" dirty="0">
                <a:solidFill>
                  <a:schemeClr val="accent6"/>
                </a:solidFill>
              </a:rPr>
              <a:t> к </a:t>
            </a:r>
            <a:r>
              <a:rPr sz="2400" b="1" dirty="0" err="1">
                <a:solidFill>
                  <a:schemeClr val="accent6"/>
                </a:solidFill>
              </a:rPr>
              <a:t>сущности</a:t>
            </a:r>
            <a:r>
              <a:rPr sz="2400" b="1" dirty="0">
                <a:solidFill>
                  <a:schemeClr val="accent6"/>
                </a:solidFill>
              </a:rPr>
              <a:t> </a:t>
            </a:r>
            <a:r>
              <a:rPr sz="2400" b="1" dirty="0" err="1">
                <a:solidFill>
                  <a:schemeClr val="accent6"/>
                </a:solidFill>
              </a:rPr>
              <a:t>миротворчества</a:t>
            </a:r>
            <a:r>
              <a:rPr sz="2400" b="1" dirty="0">
                <a:solidFill>
                  <a:schemeClr val="accent6"/>
                </a:solidFill>
              </a:rPr>
              <a:t>, </a:t>
            </a:r>
            <a:r>
              <a:rPr sz="2400" b="1" dirty="0" err="1">
                <a:solidFill>
                  <a:schemeClr val="accent6"/>
                </a:solidFill>
              </a:rPr>
              <a:t>характеристика</a:t>
            </a:r>
            <a:r>
              <a:rPr sz="2400" b="1" dirty="0">
                <a:solidFill>
                  <a:schemeClr val="accent6"/>
                </a:solidFill>
              </a:rPr>
              <a:t>, </a:t>
            </a:r>
            <a:r>
              <a:rPr sz="2400" b="1" dirty="0" err="1">
                <a:solidFill>
                  <a:schemeClr val="accent6"/>
                </a:solidFill>
              </a:rPr>
              <a:t>особенности</a:t>
            </a:r>
            <a:r>
              <a:rPr sz="2400" b="1" dirty="0">
                <a:solidFill>
                  <a:schemeClr val="accent6"/>
                </a:solidFill>
              </a:rPr>
              <a:t> и </a:t>
            </a:r>
            <a:r>
              <a:rPr sz="2400" b="1" dirty="0" err="1">
                <a:solidFill>
                  <a:schemeClr val="accent6"/>
                </a:solidFill>
              </a:rPr>
              <a:t>признаки</a:t>
            </a:r>
            <a:r>
              <a:rPr sz="2400" b="1" dirty="0">
                <a:solidFill>
                  <a:schemeClr val="accent6"/>
                </a:solidFill>
              </a:rPr>
              <a:t> </a:t>
            </a:r>
            <a:r>
              <a:rPr sz="2400" b="1" dirty="0" err="1">
                <a:solidFill>
                  <a:schemeClr val="accent6"/>
                </a:solidFill>
              </a:rPr>
              <a:t>субъектов</a:t>
            </a:r>
            <a:r>
              <a:rPr sz="2400" b="1" dirty="0">
                <a:solidFill>
                  <a:schemeClr val="accent6"/>
                </a:solidFill>
              </a:rPr>
              <a:t> и </a:t>
            </a:r>
            <a:r>
              <a:rPr sz="2400" b="1" dirty="0" err="1">
                <a:solidFill>
                  <a:schemeClr val="accent6"/>
                </a:solidFill>
              </a:rPr>
              <a:t>объекта</a:t>
            </a:r>
            <a:r>
              <a:rPr sz="2400" b="1" dirty="0">
                <a:solidFill>
                  <a:schemeClr val="accent6"/>
                </a:solidFill>
              </a:rPr>
              <a:t> </a:t>
            </a:r>
            <a:r>
              <a:rPr sz="2400" b="1" dirty="0" err="1">
                <a:solidFill>
                  <a:schemeClr val="accent6"/>
                </a:solidFill>
              </a:rPr>
              <a:t>миротворчества</a:t>
            </a:r>
            <a:r>
              <a:rPr sz="2400" b="1" dirty="0">
                <a:solidFill>
                  <a:schemeClr val="accent6"/>
                </a:solidFill>
              </a:rPr>
              <a:t>, </a:t>
            </a:r>
            <a:r>
              <a:rPr sz="2400" b="1" dirty="0" err="1">
                <a:solidFill>
                  <a:schemeClr val="accent6"/>
                </a:solidFill>
              </a:rPr>
              <a:t>содержание</a:t>
            </a:r>
            <a:r>
              <a:rPr sz="2400" b="1" dirty="0">
                <a:solidFill>
                  <a:schemeClr val="accent6"/>
                </a:solidFill>
              </a:rPr>
              <a:t> </a:t>
            </a:r>
            <a:r>
              <a:rPr sz="2400" b="1" dirty="0" err="1">
                <a:solidFill>
                  <a:schemeClr val="accent6"/>
                </a:solidFill>
              </a:rPr>
              <a:t>мандата</a:t>
            </a:r>
            <a:r>
              <a:rPr sz="2400" b="1" dirty="0">
                <a:solidFill>
                  <a:schemeClr val="accent6"/>
                </a:solidFill>
              </a:rPr>
              <a:t> </a:t>
            </a:r>
            <a:r>
              <a:rPr sz="2400" b="1" dirty="0" err="1">
                <a:solidFill>
                  <a:schemeClr val="accent6"/>
                </a:solidFill>
              </a:rPr>
              <a:t>миротворческой</a:t>
            </a:r>
            <a:r>
              <a:rPr sz="2400" b="1" dirty="0">
                <a:solidFill>
                  <a:schemeClr val="accent6"/>
                </a:solidFill>
              </a:rPr>
              <a:t> </a:t>
            </a:r>
            <a:r>
              <a:rPr sz="2400" b="1" dirty="0" err="1">
                <a:solidFill>
                  <a:schemeClr val="accent6"/>
                </a:solidFill>
              </a:rPr>
              <a:t>миссии</a:t>
            </a:r>
            <a:r>
              <a:rPr sz="2400" b="1" dirty="0">
                <a:solidFill>
                  <a:schemeClr val="accent6"/>
                </a:solidFill>
              </a:rPr>
              <a:t>, </a:t>
            </a:r>
            <a:r>
              <a:rPr sz="2400" b="1" dirty="0" err="1">
                <a:solidFill>
                  <a:schemeClr val="accent6"/>
                </a:solidFill>
              </a:rPr>
              <a:t>органы</a:t>
            </a:r>
            <a:r>
              <a:rPr sz="2400" b="1" dirty="0">
                <a:solidFill>
                  <a:schemeClr val="accent6"/>
                </a:solidFill>
              </a:rPr>
              <a:t>, </a:t>
            </a:r>
            <a:r>
              <a:rPr sz="2400" b="1" dirty="0" err="1">
                <a:solidFill>
                  <a:schemeClr val="accent6"/>
                </a:solidFill>
              </a:rPr>
              <a:t>уполномоченные</a:t>
            </a:r>
            <a:r>
              <a:rPr sz="2400" b="1" dirty="0">
                <a:solidFill>
                  <a:schemeClr val="accent6"/>
                </a:solidFill>
              </a:rPr>
              <a:t> </a:t>
            </a:r>
            <a:r>
              <a:rPr sz="2400" b="1" dirty="0" err="1">
                <a:solidFill>
                  <a:schemeClr val="accent6"/>
                </a:solidFill>
              </a:rPr>
              <a:t>его</a:t>
            </a:r>
            <a:r>
              <a:rPr sz="2400" b="1" dirty="0">
                <a:solidFill>
                  <a:schemeClr val="accent6"/>
                </a:solidFill>
              </a:rPr>
              <a:t> </a:t>
            </a:r>
            <a:r>
              <a:rPr sz="2400" b="1" dirty="0" err="1">
                <a:solidFill>
                  <a:schemeClr val="accent6"/>
                </a:solidFill>
              </a:rPr>
              <a:t>выдавать</a:t>
            </a:r>
            <a:r>
              <a:rPr sz="2400" b="1" dirty="0">
                <a:solidFill>
                  <a:schemeClr val="accent6"/>
                </a:solidFill>
              </a:rPr>
              <a:t>, </a:t>
            </a:r>
            <a:r>
              <a:rPr sz="2400" b="1" dirty="0" err="1">
                <a:solidFill>
                  <a:schemeClr val="accent6"/>
                </a:solidFill>
              </a:rPr>
              <a:t>принципы</a:t>
            </a:r>
            <a:r>
              <a:rPr sz="2400" b="1" dirty="0">
                <a:solidFill>
                  <a:schemeClr val="accent6"/>
                </a:solidFill>
              </a:rPr>
              <a:t> </a:t>
            </a:r>
            <a:r>
              <a:rPr sz="2400" b="1" dirty="0" err="1">
                <a:solidFill>
                  <a:schemeClr val="accent6"/>
                </a:solidFill>
              </a:rPr>
              <a:t>миротворчества</a:t>
            </a:r>
            <a:r>
              <a:rPr sz="2400" b="1" dirty="0">
                <a:solidFill>
                  <a:schemeClr val="accent6"/>
                </a:solidFill>
              </a:rPr>
              <a:t>, </a:t>
            </a:r>
            <a:r>
              <a:rPr sz="2400" b="1" dirty="0" err="1">
                <a:solidFill>
                  <a:schemeClr val="accent6"/>
                </a:solidFill>
              </a:rPr>
              <a:t>вооруженное</a:t>
            </a:r>
            <a:r>
              <a:rPr sz="2400" b="1" dirty="0">
                <a:solidFill>
                  <a:schemeClr val="accent6"/>
                </a:solidFill>
              </a:rPr>
              <a:t> </a:t>
            </a:r>
            <a:r>
              <a:rPr sz="2400" b="1" dirty="0" err="1">
                <a:solidFill>
                  <a:schemeClr val="accent6"/>
                </a:solidFill>
              </a:rPr>
              <a:t>насилие</a:t>
            </a:r>
            <a:r>
              <a:rPr sz="2400" b="1" dirty="0">
                <a:solidFill>
                  <a:schemeClr val="accent6"/>
                </a:solidFill>
              </a:rPr>
              <a:t> в </a:t>
            </a:r>
            <a:r>
              <a:rPr sz="2400" b="1" dirty="0" err="1">
                <a:solidFill>
                  <a:schemeClr val="accent6"/>
                </a:solidFill>
              </a:rPr>
              <a:t>миротворчестве</a:t>
            </a:r>
            <a:r>
              <a:rPr sz="2400" b="1" dirty="0">
                <a:solidFill>
                  <a:schemeClr val="accent6"/>
                </a:solidFill>
              </a:rPr>
              <a:t>, </a:t>
            </a:r>
            <a:r>
              <a:rPr sz="2400" b="1" dirty="0" err="1">
                <a:solidFill>
                  <a:schemeClr val="accent6"/>
                </a:solidFill>
              </a:rPr>
              <a:t>подходы</a:t>
            </a:r>
            <a:r>
              <a:rPr sz="2400" b="1" dirty="0">
                <a:solidFill>
                  <a:schemeClr val="accent6"/>
                </a:solidFill>
              </a:rPr>
              <a:t> к </a:t>
            </a:r>
            <a:r>
              <a:rPr sz="2400" b="1" dirty="0" err="1">
                <a:solidFill>
                  <a:schemeClr val="accent6"/>
                </a:solidFill>
              </a:rPr>
              <a:t>классификации</a:t>
            </a:r>
            <a:r>
              <a:rPr sz="2400" b="1" dirty="0">
                <a:solidFill>
                  <a:schemeClr val="accent6"/>
                </a:solidFill>
              </a:rPr>
              <a:t> </a:t>
            </a:r>
            <a:r>
              <a:rPr sz="2400" b="1" dirty="0" err="1">
                <a:solidFill>
                  <a:schemeClr val="accent6"/>
                </a:solidFill>
              </a:rPr>
              <a:t>миротворчества</a:t>
            </a:r>
            <a:endParaRPr sz="2400" b="1" dirty="0">
              <a:solidFill>
                <a:schemeClr val="accent6"/>
              </a:solidFill>
            </a:endParaRPr>
          </a:p>
        </p:txBody>
      </p:sp>
      <p:pic>
        <p:nvPicPr>
          <p:cNvPr id="242" name="pasted-image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581" y="2809232"/>
            <a:ext cx="8154838" cy="47764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DB6EF"/>
      </a:accent1>
      <a:accent2>
        <a:srgbClr val="C0504D"/>
      </a:accent2>
      <a:accent3>
        <a:srgbClr val="8F8F8F"/>
      </a:accent3>
      <a:accent4>
        <a:srgbClr val="707070"/>
      </a:accent4>
      <a:accent5>
        <a:srgbClr val="C0D7F5"/>
      </a:accent5>
      <a:accent6>
        <a:srgbClr val="AC4744"/>
      </a:accent6>
      <a:hlink>
        <a:srgbClr val="0000FF"/>
      </a:hlink>
      <a:folHlink>
        <a:srgbClr val="FF00FF"/>
      </a:folHlink>
    </a:clrScheme>
    <a:fontScheme name="Default Design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DB6EF"/>
      </a:accent1>
      <a:accent2>
        <a:srgbClr val="C0504D"/>
      </a:accent2>
      <a:accent3>
        <a:srgbClr val="8F8F8F"/>
      </a:accent3>
      <a:accent4>
        <a:srgbClr val="707070"/>
      </a:accent4>
      <a:accent5>
        <a:srgbClr val="C0D7F5"/>
      </a:accent5>
      <a:accent6>
        <a:srgbClr val="AC4744"/>
      </a:accent6>
      <a:hlink>
        <a:srgbClr val="0000FF"/>
      </a:hlink>
      <a:folHlink>
        <a:srgbClr val="FF00FF"/>
      </a:folHlink>
    </a:clrScheme>
    <a:fontScheme name="Default Design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1679</Words>
  <Application>Microsoft Office PowerPoint</Application>
  <PresentationFormat>Экран (4:3)</PresentationFormat>
  <Paragraphs>75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Arial</vt:lpstr>
      <vt:lpstr>Default Design</vt:lpstr>
      <vt:lpstr>    Миротворчество как форма применения дипломатии силы в международных отношениях</vt:lpstr>
      <vt:lpstr>Сущность, принципы и функции миротворчества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подходы к сущности миротворчества, характеристика, особенности и признаки субъектов и объекта миротворчества, содержание мандата миротворческой миссии, органы, уполномоченные его выдавать, принципы миротворчества, вооруженное насилие в миротворчестве, подходы к классификации миротворчества</vt:lpstr>
      <vt:lpstr>Основные подходы к сущности миротворчества</vt:lpstr>
      <vt:lpstr>Презентация PowerPoint</vt:lpstr>
      <vt:lpstr>Презентация PowerPoint</vt:lpstr>
      <vt:lpstr>Презентация PowerPoint</vt:lpstr>
      <vt:lpstr>Основные виды современного миротворчества и принуждения к миру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Миротворчество как форма применения военной силы в международных отношениях</dc:title>
  <cp:lastModifiedBy>Владимир Винокуров</cp:lastModifiedBy>
  <cp:revision>5</cp:revision>
  <dcterms:modified xsi:type="dcterms:W3CDTF">2024-05-16T15:30:42Z</dcterms:modified>
</cp:coreProperties>
</file>